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4" r:id="rId2"/>
    <p:sldId id="260" r:id="rId3"/>
    <p:sldId id="395" r:id="rId4"/>
    <p:sldId id="366" r:id="rId5"/>
    <p:sldId id="397" r:id="rId6"/>
    <p:sldId id="398" r:id="rId7"/>
    <p:sldId id="399" r:id="rId8"/>
    <p:sldId id="400" r:id="rId9"/>
    <p:sldId id="401" r:id="rId10"/>
    <p:sldId id="402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7" autoAdjust="0"/>
    <p:restoredTop sz="93073" autoAdjust="0"/>
  </p:normalViewPr>
  <p:slideViewPr>
    <p:cSldViewPr>
      <p:cViewPr>
        <p:scale>
          <a:sx n="75" d="100"/>
          <a:sy n="75" d="100"/>
        </p:scale>
        <p:origin x="-45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5296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1"/>
            <a:ext cx="3041968" cy="465296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>
              <a:defRPr sz="1200"/>
            </a:lvl1pPr>
          </a:lstStyle>
          <a:p>
            <a:fld id="{0BABF81A-D170-4377-906D-73FA16F64963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0" rIns="93280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80" tIns="46640" rIns="93280" bIns="466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>
              <a:defRPr sz="1200"/>
            </a:lvl1pPr>
          </a:lstStyle>
          <a:p>
            <a:fld id="{BDF9F33C-EFC7-4549-843E-8BCA6495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7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816" indent="-285699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2793" indent="-228559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99912" indent="-228559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029" indent="-228559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146" indent="-2285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264" indent="-2285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8381" indent="-2285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5500" indent="-2285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D17AE505-DB6B-41DC-9562-68491973C7E3}" type="slidenum">
              <a:rPr lang="ar-SA" sz="1100"/>
              <a:pPr/>
              <a:t>2</a:t>
            </a:fld>
            <a:endParaRPr 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8500"/>
            <a:ext cx="4649787" cy="3487738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16952" indent="-27575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030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5442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985406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426607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867809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309010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750211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A9761A17-DFE0-44B5-952E-69AA1382AEF8}" type="slidenum">
              <a:rPr lang="ar-SA" sz="1000"/>
              <a:pPr/>
              <a:t>3</a:t>
            </a:fld>
            <a:endParaRPr lang="en-US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F33C-EFC7-4549-843E-8BCA6495F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8500"/>
            <a:ext cx="4649787" cy="3487738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16952" indent="-27575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030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5442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985406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426607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867809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309010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750211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A9761A17-DFE0-44B5-952E-69AA1382AEF8}" type="slidenum">
              <a:rPr lang="ar-SA" sz="1000"/>
              <a:pPr/>
              <a:t>6</a:t>
            </a:fld>
            <a:endParaRPr lang="en-US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8500"/>
            <a:ext cx="4649787" cy="3487738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16952" indent="-27575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030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5442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985406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426607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867809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309010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750211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A9761A17-DFE0-44B5-952E-69AA1382AEF8}" type="slidenum">
              <a:rPr lang="ar-SA" sz="1000"/>
              <a:pPr/>
              <a:t>7</a:t>
            </a:fld>
            <a:endParaRPr lang="en-US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737" y="697945"/>
            <a:ext cx="4675076" cy="3488107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16952" indent="-27575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030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544204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985406" indent="-220601"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426607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867809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309010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750211" indent="-2206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A9761A17-DFE0-44B5-952E-69AA1382AEF8}" type="slidenum">
              <a:rPr lang="ar-SA" sz="1000"/>
              <a:pPr/>
              <a:t>8</a:t>
            </a:fld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FGK-GX620\common\New Clients\ACTIVE\SD\logo\SDlogo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17488"/>
            <a:ext cx="4102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89475"/>
            <a:ext cx="15128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4689475"/>
            <a:ext cx="151447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83125"/>
            <a:ext cx="15144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4075"/>
            <a:ext cx="1479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664075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673600"/>
            <a:ext cx="149701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80175"/>
            <a:ext cx="9144000" cy="404813"/>
          </a:xfrm>
          <a:prstGeom prst="rect">
            <a:avLst/>
          </a:prstGeom>
          <a:solidFill>
            <a:srgbClr val="005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Calibri" pitchFamily="34" charset="0"/>
            </a:endParaRPr>
          </a:p>
        </p:txBody>
      </p:sp>
      <p:pic>
        <p:nvPicPr>
          <p:cNvPr id="18" name="Picture 3" descr="\\FGK-GX620\common\New Clients\ACTIVE\SD\logo\logowhiteonblu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491372"/>
            <a:ext cx="2124744" cy="366628"/>
          </a:xfrm>
          <a:prstGeom prst="rect">
            <a:avLst/>
          </a:prstGeom>
          <a:noFill/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52779" y="6552855"/>
            <a:ext cx="889410" cy="274638"/>
          </a:xfrm>
          <a:prstGeom prst="rect">
            <a:avLst/>
          </a:prstGeom>
        </p:spPr>
        <p:txBody>
          <a:bodyPr vert="horz" lIns="109728" rIns="45720" bIns="0" rtlCol="0" anchor="ctr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kern="1200">
                <a:solidFill>
                  <a:srgbClr val="0054A4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May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453781" y="6552855"/>
            <a:ext cx="404219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0FD156-A157-453A-943F-1FAF625F08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325"/>
            <a:ext cx="384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0" y="1498600"/>
            <a:ext cx="7543800" cy="76200"/>
          </a:xfrm>
          <a:prstGeom prst="rect">
            <a:avLst/>
          </a:prstGeom>
          <a:solidFill>
            <a:srgbClr val="0072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-34280" y="840161"/>
            <a:ext cx="7772400" cy="627360"/>
          </a:xfrm>
          <a:prstGeom prst="rect">
            <a:avLst/>
          </a:prstGeom>
        </p:spPr>
        <p:txBody>
          <a:bodyPr/>
          <a:lstStyle>
            <a:lvl1pPr marL="171450" indent="0" algn="l">
              <a:defRPr lang="en-US" sz="2800" b="1" kern="1200" smtClean="0">
                <a:solidFill>
                  <a:srgbClr val="004272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175" y="1676400"/>
            <a:ext cx="7769225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 marL="622300" indent="-266700">
              <a:buClr>
                <a:schemeClr val="tx2"/>
              </a:buClr>
              <a:tabLst>
                <a:tab pos="622300" algn="l"/>
              </a:tabLst>
              <a:defRPr sz="1600"/>
            </a:lvl2pPr>
            <a:lvl3pPr marL="812800" indent="-190500">
              <a:buClr>
                <a:schemeClr val="tx2"/>
              </a:buClr>
              <a:defRPr sz="1400"/>
            </a:lvl3pPr>
            <a:lvl4pPr marL="1079500" indent="-266700">
              <a:buClr>
                <a:schemeClr val="tx2"/>
              </a:buClr>
              <a:defRPr sz="1200"/>
            </a:lvl4pPr>
            <a:lvl5pPr marL="1346200" indent="-266700"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4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280" y="840161"/>
            <a:ext cx="7772400" cy="627360"/>
          </a:xfrm>
          <a:prstGeom prst="rect">
            <a:avLst/>
          </a:prstGeom>
        </p:spPr>
        <p:txBody>
          <a:bodyPr/>
          <a:lstStyle>
            <a:lvl1pPr marL="171450" indent="0" algn="l">
              <a:defRPr lang="en-US" sz="2800" b="1" kern="1200" smtClean="0">
                <a:solidFill>
                  <a:srgbClr val="004272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88DB-73B9-44F3-81EC-4E1002411483}" type="datetimeFigureOut">
              <a:rPr lang="en-GB"/>
              <a:pPr>
                <a:defRPr/>
              </a:pPr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3AFD-0857-438B-BEC4-F45D4F281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59854"/>
            <a:ext cx="384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0" y="1498501"/>
            <a:ext cx="7543800" cy="76200"/>
          </a:xfrm>
          <a:prstGeom prst="rect">
            <a:avLst/>
          </a:prstGeom>
          <a:solidFill>
            <a:srgbClr val="0072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8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11" Type="http://schemas.openxmlformats.org/officeDocument/2006/relationships/image" Target="../media/image20.wmf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wmf"/><Relationship Id="rId4" Type="http://schemas.openxmlformats.org/officeDocument/2006/relationships/image" Target="../media/image13.jpeg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ctrTitle" idx="4294967295"/>
          </p:nvPr>
        </p:nvSpPr>
        <p:spPr>
          <a:xfrm>
            <a:off x="296863" y="2549525"/>
            <a:ext cx="4275137" cy="8794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b="1" u="sng" smtClean="0"/>
              <a:t>eValueX</a:t>
            </a:r>
          </a:p>
        </p:txBody>
      </p:sp>
      <p:sp>
        <p:nvSpPr>
          <p:cNvPr id="5123" name="Subtitle 8"/>
          <p:cNvSpPr>
            <a:spLocks noGrp="1"/>
          </p:cNvSpPr>
          <p:nvPr>
            <p:ph type="subTitle" idx="4294967295"/>
          </p:nvPr>
        </p:nvSpPr>
        <p:spPr>
          <a:xfrm>
            <a:off x="261136" y="2971800"/>
            <a:ext cx="5918217" cy="5461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Liquidity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Management in a Zero-Rate Environment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604000"/>
            <a:ext cx="1905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862F19B5-6512-40C3-9594-607285F7E09D}" type="slidenum">
              <a:rPr lang="ar-SA"/>
              <a:pPr/>
              <a:t>1</a:t>
            </a:fld>
            <a:endParaRPr lang="en-US" sz="1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60363" y="6400800"/>
            <a:ext cx="85312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Times" pitchFamily="98" charset="0"/>
              <a:ea typeface="+mn-ea"/>
              <a:cs typeface="+mn-cs"/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341438" y="2568575"/>
            <a:ext cx="712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spcBef>
                <a:spcPct val="25000"/>
              </a:spcBef>
              <a:buClr>
                <a:schemeClr val="accent2"/>
              </a:buClr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5127" name="AutoShape 23" descr="data:image/jpeg;base64,/9j/4AAQSkZJRgABAQAAAQABAAD/2wCEAAkGBhAGEBAQBxAPERUQFRAQEBYQDxcQERkQFBIVFRUQHhIYGyceFxkvJRUUHy8iJSowLCwsFioxNTAqNSYrLCkBCQoKBQUFDQUFDSkYEhgpKSkpKSkpKSkpKSkpKSkpKSkpKSkpKSkpKSkpKSkpKSkpKSkpKSkpKSkpKSkpKSkpKf/AABEIAOEA4QMBIgACEQEDEQH/xAAcAAEAAgMBAQEAAAAAAAAAAAAABgcBBQgEAgP/xABDEAACAgECAwQECQoEBwAAAAAAAQIDBAURBhIhBxMxQSJRYXEIFDJSgYKRobIVIzQ1cnN0krHRU2Ki4RYkNkJks8L/xAAUAQEAAAAAAAAAAAAAAAAAAAAA/8QAFBEBAAAAAAAAAAAAAAAAAAAAAP/aAAwDAQACEQMRAD8AvEAAAAAAAAAAAAAAAAAAAAAAAAAAAAAAAAAAAAAAAAAAAAAAAAAAAAAAAAAAAAAAAAAAAAAAAAAAAAAAAAAAAAAAAAAAAAAAAAAAAAAAAAAAAAAAAAAAAAAAAAAAAAAAAAAAAAAAAAAAAAAAAAAAAAAAAAAAAAAAAAAAAAAAAAAAAAAAId2hdpFHA1aTXfZFq/MUxfV+XPJr5MPvfl57BLbr440XK+UYxj1lKTUYpett9ERTUO1nRtNbjdn1Sa8e6Urvvgmjn7inifJ1+fPxVkTm/GGNS+WuC8k14R++XtNCtcjT+iY+PFf5o95L7Zf2A6Yxe2XRMt7Rzox/eVWVr7ZR2JXp2q0avDvNOuquj86qamvtXgcgR4lcv0jHxLF5p0qP3xaNzoOoUO2M9EyLdLyP+1uxyxpP5rl4xX7SaA6xBW3A3afZlXrTuMK1j5fRVzXSm5eTT8FJ+W3SXls+hZCAyAAAAAAAAAAAAAAAAAAAAAAAAAAAAA1XE+v18L4l+XmfJpi5bb7OUvCMF7W2l9Jy1rOuXZE552oy5snLbnDfwrq8E0vLp0j6ki3u3zOlkx07T6218ZulZZ+xXsl+Nv6pRGu5XxvItcfkqThBeqEPRivuAlnAnZhLj6qy7Hy4VyrnyWRnVKcuq3Ut1Lqn1+w1HHnA9vAmTGjKmrFOEbK5xi4xkm2mtn5ppo3/AGH8TfkHU41XvavMXcS38FZ41S+30frFp9vHC35a074xRHezCbt6Lq6ZbKxfhl9UCieBeEXxtmRxK7VS5QsnzODmvQW+3KmiW8ZdjUeCcWWTqGoKS3UIRhiy5pWNNqO7ntFdH1Z5+wX9c1/usj8BZfwiP1VX/E1fgsAqnhLPjxZXHS9Wny2LeWl5De0q8hdVjOXj3cttl6ntt5F5dlXGM+KcSVep7rKw5fF8pP5Tkt1Gxr1vZ7+2LOVqbZUyjKptSi1KLXipJ7pl2cA633evU2w6R1fFVliXh8YjDmk/fzVy/nAvMAAAAAAAAAAAAAAAAAAAAAAAAAAAABTfa5W561pHN4ShbGP7XM/7xKEyIuM5KXipST9+7Oj+3TBlRTg6jjrd4GRGU9vHu7HH7t4xX1ikOPtHWlZtksfrVkqOXjS8nTcuddfY24/QB98IcNrWqdQyO9nVLT6FlV8iT3mpPZNvw8EdNcIa5XxtptN9qUlfW674vw7zZwtht6t9/oZz92a9MLX/AOBf4mSn4O3FPcWZGnZEuli+MUbvpzxW1kfpXK/qsDy9mvD0uFeJ7MS3f81HJUG/OpwUq5fSmiZfCI/VVf8AE1fgsIzwdxF/xNxbdfF7w5cmqr91XDkj9uzl9Ykfwhp76XUv/Jr/AAWAc5IsvgKTs1Lh+K8Yxtb/AGd7X/Qreil5EowqW7k1Fe9lx9jekflPVp3w61adR3MH5O2S5F93eMC/EAAAAAAAAAAAAAAAAAAAAAAAAAAAAA8mraZXrNFuPmx5q7oSrmv8slt9D817Uc9azoDxE9D4kkq7KJTs0fKn0rnXN9ceUvKLf8sunhtv0gaLi7g7F40odGqw323dc49LIT+dGX9V4MDmbTuJ83gJZGH8Xx4O3eGQr8dWTnDw5HJvrDx226ddyP4Gq26VcsjAl3U4uTi4rouZOLS38tm0WhxTwFqfD8e71HHWq40OlVtafxmuHq6emvd1XtK9vwcKbaruvofnC+nma9m8f7AfpwrxlkcHSnZpUaO8muXnsqVk1HzjFt+ivXsbTXO1PUOJ6nj6oseyEvL4uk1Lykmnupe40PxHFr+Vkyl7IUvf/UyTcM8E52vtLh7CnCL6PIylyxS82m1t/KmwNHpmnWY8oV40HZlX7V0Vx6yjzdOZ+qX9PE6b7OeDI8EYMKN1K2b73IkvB2yS3SfzV4L3b+Z4ez/sux+CE7bJfGMqa/OXTXhv4xgn8le3xf3E2QGQAAAAAAAAAAAAAAAAAAAAAAADHMZZWfbjZnaXiVZmhZORT3M+S9VTcU67NlGbS9Ukl9cCzE9zHMQHsZ4xnxZp6WdNzvxpOq6UnvKUX6Vdjfue3vgysuMuLNQr4gtxKM7Lrplk0VcleRKCUJ92mls+niwOi9xufFVfdJRW+ySS3k5PZdOsn1b9rKL7XuKNR4P1euWHlZCosjRfGpWNVeg+WdfL6nybv9sC99jxZmj42o/puPRb+9phZ+JM9GJlRzq4W0PeNkY2QfrjJKSf2NFF9r2patwVnxu0/Nylj5D7yqLsbrjZFpzocX05fBpeqW3kBc+Nw5hYT3xcTFrfrhj1wf2qJsV7DQ8Na9Vxxp9d+PKUVfBxs7ubhZXavRnFST3i0/B+rZ+Z5ezq6T0vGuzrrrZWQd1tl9rslvu9+r+TFJeC/wBwJTuNyluC+0G/jriCac5xxo05MaKk3GPIuVKySXjN+Ps32RIeMeHc/hjGst4Oy8lVrl76i2x5Mo1KS5rKbbN5waW+63fTdrZpAWSY3NLxjxLDhHCvy7lzd1H0I+HNbJqMIfa19G5Bex7Wb+M8TU7Nctssdl23Sbr5Y90mow5Wu7S8tvDx8QLVBU/Yz2m28SOzB1ufPdUnOmx9JWVRe0oy28ZrdPfzXubdsAAAAAAAAAAAAAAAAAAAAI3xzdCdNWJk1qyGo2rBnvLZwjbXY+9XTrJOCaJIQvtE1KrCs0lZNkYbZ1Nj38q412RlN+qKco9X06gU52U6vZwLrUsPUHyxulLCu36LvVL81P8Am6e6xnl4z/6on/G4v9aizOKezj8pcQ4GZXDeqxd9k7Lp3uMk47/tfm19VlX8XXxu4isyKm5VLLok7IxbhywdanLmS6pcr+wDqG+1URlKx7KKcpP2JbtnPfaVpss7RdOz8ifNbO2+6xSnzTVWbKV1a2b3UUlWtvD0i2e0zXIYGlZDhZBPKh8XpfN499tBzW3ilGUpb+pGs7QODtPyNJybK6cXvIY8O6v7qHePuoRVSVqXM91GMV167pAejsX1r8s6Pjcz3lj8+NPr/hv0P9MoHi4q4efHGRq+BfN7Qx9PuxeZ+jXk/wDM+ml5b7KMvY/YiI/Bz1GeLbmYmRGcVZGGRXzRaXNB8k/Hz2lD+UsHRdSpt13U64WRcnRgxS9cqnf3kU/Btd5Dde32PYKp7EuLJ8LZ9mm6rvCORPu9pdO7zIPlS9m+3K/aolmaVXZRwy4xjKNiwb0lKLjJS5LOmz6ogXb1wTLCvr1TS4yStcYZHInvG9L0Lunhultv64rzkW5wbqM+IdNxLtSSc76Y98ttk204ye3t2b29oFCdgP64W3+Bf/8AJYXEvbnLhXKtxNR0589TSbhlKUWpRUoyT5PBpp+vqafgzgizs+4hUcnpj3wyI4lsukZc2zjS5eCsSTW3ntuvE83EXBlvGXFV0YQbpqeHZkza9BVxx6nyb/Oltsl7d/BMCSfCCsnPSKWk0pZFLmvVvVY0n9J4vg6foGd++X/pRYvG3DEeL8G/Esai7Ip1ya35bYvmhL3brr7GyB9h+m28O1alh6pHuroWqbhLpJ193yq1fOg2ntJdAKp7KLZVa5hd1v1tsi9vmuE1JfYdXooTsH4HttyZanmwca61ZDG5ltz2S3jKxb+MUuZb+uXsZfYAAAAAAAAAAAAAAAAAAADGxkAY2GxkAY2GxkAY2GxkABsAB8ygp/LSfg+q36p7phQUd9kuvV+/bbf7kfQAHy603u0t0mk9uuz8Vv8AQj6AGIwUElFJJdEl0W3qMg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9525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8" name="AutoShape 25" descr="data:image/jpeg;base64,/9j/4AAQSkZJRgABAQAAAQABAAD/2wCEAAkGBhAGEBAQBxAPERUQFRAQEBYQDxcQERkQFBIVFRUQHhIYGyceFxkvJRUUHy8iJSowLCwsFioxNTAqNSYrLCkBCQoKBQUFDQUFDSkYEhgpKSkpKSkpKSkpKSkpKSkpKSkpKSkpKSkpKSkpKSkpKSkpKSkpKSkpKSkpKSkpKSkpKf/AABEIAOEA4QMBIgACEQEDEQH/xAAcAAEAAgMBAQEAAAAAAAAAAAAABgcBBQgEAgP/xABDEAACAgECAwQECQoEBwAAAAAAAQIDBAURBhIhBxMxQSJRYXEIFDJSgYKRobIVIzQ1cnN0krHRU2Ki4RYkNkJks8L/xAAUAQEAAAAAAAAAAAAAAAAAAAAA/8QAFBEBAAAAAAAAAAAAAAAAAAAAAP/aAAwDAQACEQMRAD8AvEAAAAAAAAAAAAAAAAAAAAAAAAAAAAAAAAAAAAAAAAAAAAAAAAAAAAAAAAAAAAAAAAAAAAAAAAAAAAAAAAAAAAAAAAAAAAAAAAAAAAAAAAAAAAAAAAAAAAAAAAAAAAAAAAAAAAAAAAAAAAAAAAAAAAAAAAAAAAAAAAAAAAAAAAAAAAAAId2hdpFHA1aTXfZFq/MUxfV+XPJr5MPvfl57BLbr440XK+UYxj1lKTUYpett9ERTUO1nRtNbjdn1Sa8e6Urvvgmjn7inifJ1+fPxVkTm/GGNS+WuC8k14R++XtNCtcjT+iY+PFf5o95L7Zf2A6Yxe2XRMt7Rzox/eVWVr7ZR2JXp2q0avDvNOuquj86qamvtXgcgR4lcv0jHxLF5p0qP3xaNzoOoUO2M9EyLdLyP+1uxyxpP5rl4xX7SaA6xBW3A3afZlXrTuMK1j5fRVzXSm5eTT8FJ+W3SXls+hZCAyAAAAAAAAAAAAAAAAAAAAAAAAAAAAA1XE+v18L4l+XmfJpi5bb7OUvCMF7W2l9Jy1rOuXZE552oy5snLbnDfwrq8E0vLp0j6ki3u3zOlkx07T6218ZulZZ+xXsl+Nv6pRGu5XxvItcfkqThBeqEPRivuAlnAnZhLj6qy7Hy4VyrnyWRnVKcuq3Ut1Lqn1+w1HHnA9vAmTGjKmrFOEbK5xi4xkm2mtn5ppo3/AGH8TfkHU41XvavMXcS38FZ41S+30frFp9vHC35a074xRHezCbt6Lq6ZbKxfhl9UCieBeEXxtmRxK7VS5QsnzODmvQW+3KmiW8ZdjUeCcWWTqGoKS3UIRhiy5pWNNqO7ntFdH1Z5+wX9c1/usj8BZfwiP1VX/E1fgsAqnhLPjxZXHS9Wny2LeWl5De0q8hdVjOXj3cttl6ntt5F5dlXGM+KcSVep7rKw5fF8pP5Tkt1Gxr1vZ7+2LOVqbZUyjKptSi1KLXipJ7pl2cA633evU2w6R1fFVliXh8YjDmk/fzVy/nAvMAAAAAAAAAAAAAAAAAAAAAAAAAAAABTfa5W561pHN4ShbGP7XM/7xKEyIuM5KXipST9+7Oj+3TBlRTg6jjrd4GRGU9vHu7HH7t4xX1ikOPtHWlZtksfrVkqOXjS8nTcuddfY24/QB98IcNrWqdQyO9nVLT6FlV8iT3mpPZNvw8EdNcIa5XxtptN9qUlfW674vw7zZwtht6t9/oZz92a9MLX/AOBf4mSn4O3FPcWZGnZEuli+MUbvpzxW1kfpXK/qsDy9mvD0uFeJ7MS3f81HJUG/OpwUq5fSmiZfCI/VVf8AE1fgsIzwdxF/xNxbdfF7w5cmqr91XDkj9uzl9Ykfwhp76XUv/Jr/AAWAc5IsvgKTs1Lh+K8Yxtb/AGd7X/Qreil5EowqW7k1Fe9lx9jekflPVp3w61adR3MH5O2S5F93eMC/EAAAAAAAAAAAAAAAAAAAAAAAAAAAAA8mraZXrNFuPmx5q7oSrmv8slt9D817Uc9azoDxE9D4kkq7KJTs0fKn0rnXN9ceUvKLf8sunhtv0gaLi7g7F40odGqw323dc49LIT+dGX9V4MDmbTuJ83gJZGH8Xx4O3eGQr8dWTnDw5HJvrDx226ddyP4Gq26VcsjAl3U4uTi4rouZOLS38tm0WhxTwFqfD8e71HHWq40OlVtafxmuHq6emvd1XtK9vwcKbaruvofnC+nma9m8f7AfpwrxlkcHSnZpUaO8muXnsqVk1HzjFt+ivXsbTXO1PUOJ6nj6oseyEvL4uk1Lykmnupe40PxHFr+Vkyl7IUvf/UyTcM8E52vtLh7CnCL6PIylyxS82m1t/KmwNHpmnWY8oV40HZlX7V0Vx6yjzdOZ+qX9PE6b7OeDI8EYMKN1K2b73IkvB2yS3SfzV4L3b+Z4ez/sux+CE7bJfGMqa/OXTXhv4xgn8le3xf3E2QGQAAAAAAAAAAAAAAAAAAAAAAADHMZZWfbjZnaXiVZmhZORT3M+S9VTcU67NlGbS9Ukl9cCzE9zHMQHsZ4xnxZp6WdNzvxpOq6UnvKUX6Vdjfue3vgysuMuLNQr4gtxKM7Lrplk0VcleRKCUJ92mls+niwOi9xufFVfdJRW+ySS3k5PZdOsn1b9rKL7XuKNR4P1euWHlZCosjRfGpWNVeg+WdfL6nybv9sC99jxZmj42o/puPRb+9phZ+JM9GJlRzq4W0PeNkY2QfrjJKSf2NFF9r2patwVnxu0/Nylj5D7yqLsbrjZFpzocX05fBpeqW3kBc+Nw5hYT3xcTFrfrhj1wf2qJsV7DQ8Na9Vxxp9d+PKUVfBxs7ubhZXavRnFST3i0/B+rZ+Z5ezq6T0vGuzrrrZWQd1tl9rslvu9+r+TFJeC/wBwJTuNyluC+0G/jriCac5xxo05MaKk3GPIuVKySXjN+Ps32RIeMeHc/hjGst4Oy8lVrl76i2x5Mo1KS5rKbbN5waW+63fTdrZpAWSY3NLxjxLDhHCvy7lzd1H0I+HNbJqMIfa19G5Bex7Wb+M8TU7Nctssdl23Sbr5Y90mow5Wu7S8tvDx8QLVBU/Yz2m28SOzB1ufPdUnOmx9JWVRe0oy28ZrdPfzXubdsAAAAAAAAAAAAAAAAAAAAI3xzdCdNWJk1qyGo2rBnvLZwjbXY+9XTrJOCaJIQvtE1KrCs0lZNkYbZ1Nj38q412RlN+qKco9X06gU52U6vZwLrUsPUHyxulLCu36LvVL81P8Am6e6xnl4z/6on/G4v9aizOKezj8pcQ4GZXDeqxd9k7Lp3uMk47/tfm19VlX8XXxu4isyKm5VLLok7IxbhywdanLmS6pcr+wDqG+1URlKx7KKcpP2JbtnPfaVpss7RdOz8ifNbO2+6xSnzTVWbKV1a2b3UUlWtvD0i2e0zXIYGlZDhZBPKh8XpfN499tBzW3ilGUpb+pGs7QODtPyNJybK6cXvIY8O6v7qHePuoRVSVqXM91GMV167pAejsX1r8s6Pjcz3lj8+NPr/hv0P9MoHi4q4efHGRq+BfN7Qx9PuxeZ+jXk/wDM+ml5b7KMvY/YiI/Bz1GeLbmYmRGcVZGGRXzRaXNB8k/Hz2lD+UsHRdSpt13U64WRcnRgxS9cqnf3kU/Btd5Dde32PYKp7EuLJ8LZ9mm6rvCORPu9pdO7zIPlS9m+3K/aolmaVXZRwy4xjKNiwb0lKLjJS5LOmz6ogXb1wTLCvr1TS4yStcYZHInvG9L0Lunhultv64rzkW5wbqM+IdNxLtSSc76Y98ttk204ye3t2b29oFCdgP64W3+Bf/8AJYXEvbnLhXKtxNR0589TSbhlKUWpRUoyT5PBpp+vqafgzgizs+4hUcnpj3wyI4lsukZc2zjS5eCsSTW3ntuvE83EXBlvGXFV0YQbpqeHZkza9BVxx6nyb/Oltsl7d/BMCSfCCsnPSKWk0pZFLmvVvVY0n9J4vg6foGd++X/pRYvG3DEeL8G/Esai7Ip1ya35bYvmhL3brr7GyB9h+m28O1alh6pHuroWqbhLpJ193yq1fOg2ntJdAKp7KLZVa5hd1v1tsi9vmuE1JfYdXooTsH4HttyZanmwca61ZDG5ltz2S3jKxb+MUuZb+uXsZfYAAAAAAAAAAAAAAAAAAADGxkAY2GxkAY2GxkAY2GxkABsAB8ygp/LSfg+q36p7phQUd9kuvV+/bbf7kfQAHy603u0t0mk9uuz8Vv8AQj6AGIwUElFJJdEl0W3qMg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61925" y="-885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9" name="AutoShape 27" descr="data:image/jpeg;base64,/9j/4AAQSkZJRgABAQAAAQABAAD/2wCEAAkGBhAGEBAQBxAPERUQFRAQEBYQDxcQERkQFBIVFRUQHhIYGyceFxkvJRUUHy8iJSowLCwsFioxNTAqNSYrLCkBCQoKBQUFDQUFDSkYEhgpKSkpKSkpKSkpKSkpKSkpKSkpKSkpKSkpKSkpKSkpKSkpKSkpKSkpKSkpKSkpKSkpKf/AABEIAOEA4QMBIgACEQEDEQH/xAAcAAEAAgMBAQEAAAAAAAAAAAAABgcBBQgEAgP/xABDEAACAgECAwQECQoEBwAAAAAAAQIDBAURBhIhBxMxQSJRYXEIFDJSgYKRobIVIzQ1cnN0krHRU2Ki4RYkNkJks8L/xAAUAQEAAAAAAAAAAAAAAAAAAAAA/8QAFBEBAAAAAAAAAAAAAAAAAAAAAP/aAAwDAQACEQMRAD8AvEAAAAAAAAAAAAAAAAAAAAAAAAAAAAAAAAAAAAAAAAAAAAAAAAAAAAAAAAAAAAAAAAAAAAAAAAAAAAAAAAAAAAAAAAAAAAAAAAAAAAAAAAAAAAAAAAAAAAAAAAAAAAAAAAAAAAAAAAAAAAAAAAAAAAAAAAAAAAAAAAAAAAAAAAAAAAAAId2hdpFHA1aTXfZFq/MUxfV+XPJr5MPvfl57BLbr440XK+UYxj1lKTUYpett9ERTUO1nRtNbjdn1Sa8e6Urvvgmjn7inifJ1+fPxVkTm/GGNS+WuC8k14R++XtNCtcjT+iY+PFf5o95L7Zf2A6Yxe2XRMt7Rzox/eVWVr7ZR2JXp2q0avDvNOuquj86qamvtXgcgR4lcv0jHxLF5p0qP3xaNzoOoUO2M9EyLdLyP+1uxyxpP5rl4xX7SaA6xBW3A3afZlXrTuMK1j5fRVzXSm5eTT8FJ+W3SXls+hZCAyAAAAAAAAAAAAAAAAAAAAAAAAAAAAA1XE+v18L4l+XmfJpi5bb7OUvCMF7W2l9Jy1rOuXZE552oy5snLbnDfwrq8E0vLp0j6ki3u3zOlkx07T6218ZulZZ+xXsl+Nv6pRGu5XxvItcfkqThBeqEPRivuAlnAnZhLj6qy7Hy4VyrnyWRnVKcuq3Ut1Lqn1+w1HHnA9vAmTGjKmrFOEbK5xi4xkm2mtn5ppo3/AGH8TfkHU41XvavMXcS38FZ41S+30frFp9vHC35a074xRHezCbt6Lq6ZbKxfhl9UCieBeEXxtmRxK7VS5QsnzODmvQW+3KmiW8ZdjUeCcWWTqGoKS3UIRhiy5pWNNqO7ntFdH1Z5+wX9c1/usj8BZfwiP1VX/E1fgsAqnhLPjxZXHS9Wny2LeWl5De0q8hdVjOXj3cttl6ntt5F5dlXGM+KcSVep7rKw5fF8pP5Tkt1Gxr1vZ7+2LOVqbZUyjKptSi1KLXipJ7pl2cA633evU2w6R1fFVliXh8YjDmk/fzVy/nAvMAAAAAAAAAAAAAAAAAAAAAAAAAAAABTfa5W561pHN4ShbGP7XM/7xKEyIuM5KXipST9+7Oj+3TBlRTg6jjrd4GRGU9vHu7HH7t4xX1ikOPtHWlZtksfrVkqOXjS8nTcuddfY24/QB98IcNrWqdQyO9nVLT6FlV8iT3mpPZNvw8EdNcIa5XxtptN9qUlfW674vw7zZwtht6t9/oZz92a9MLX/AOBf4mSn4O3FPcWZGnZEuli+MUbvpzxW1kfpXK/qsDy9mvD0uFeJ7MS3f81HJUG/OpwUq5fSmiZfCI/VVf8AE1fgsIzwdxF/xNxbdfF7w5cmqr91XDkj9uzl9Ykfwhp76XUv/Jr/AAWAc5IsvgKTs1Lh+K8Yxtb/AGd7X/Qreil5EowqW7k1Fe9lx9jekflPVp3w61adR3MH5O2S5F93eMC/EAAAAAAAAAAAAAAAAAAAAAAAAAAAAA8mraZXrNFuPmx5q7oSrmv8slt9D817Uc9azoDxE9D4kkq7KJTs0fKn0rnXN9ceUvKLf8sunhtv0gaLi7g7F40odGqw323dc49LIT+dGX9V4MDmbTuJ83gJZGH8Xx4O3eGQr8dWTnDw5HJvrDx226ddyP4Gq26VcsjAl3U4uTi4rouZOLS38tm0WhxTwFqfD8e71HHWq40OlVtafxmuHq6emvd1XtK9vwcKbaruvofnC+nma9m8f7AfpwrxlkcHSnZpUaO8muXnsqVk1HzjFt+ivXsbTXO1PUOJ6nj6oseyEvL4uk1Lykmnupe40PxHFr+Vkyl7IUvf/UyTcM8E52vtLh7CnCL6PIylyxS82m1t/KmwNHpmnWY8oV40HZlX7V0Vx6yjzdOZ+qX9PE6b7OeDI8EYMKN1K2b73IkvB2yS3SfzV4L3b+Z4ez/sux+CE7bJfGMqa/OXTXhv4xgn8le3xf3E2QGQAAAAAAAAAAAAAAAAAAAAAAADHMZZWfbjZnaXiVZmhZORT3M+S9VTcU67NlGbS9Ukl9cCzE9zHMQHsZ4xnxZp6WdNzvxpOq6UnvKUX6Vdjfue3vgysuMuLNQr4gtxKM7Lrplk0VcleRKCUJ92mls+niwOi9xufFVfdJRW+ySS3k5PZdOsn1b9rKL7XuKNR4P1euWHlZCosjRfGpWNVeg+WdfL6nybv9sC99jxZmj42o/puPRb+9phZ+JM9GJlRzq4W0PeNkY2QfrjJKSf2NFF9r2patwVnxu0/Nylj5D7yqLsbrjZFpzocX05fBpeqW3kBc+Nw5hYT3xcTFrfrhj1wf2qJsV7DQ8Na9Vxxp9d+PKUVfBxs7ubhZXavRnFST3i0/B+rZ+Z5ezq6T0vGuzrrrZWQd1tl9rslvu9+r+TFJeC/wBwJTuNyluC+0G/jriCac5xxo05MaKk3GPIuVKySXjN+Ps32RIeMeHc/hjGst4Oy8lVrl76i2x5Mo1KS5rKbbN5waW+63fTdrZpAWSY3NLxjxLDhHCvy7lzd1H0I+HNbJqMIfa19G5Bex7Wb+M8TU7Nctssdl23Sbr5Y90mow5Wu7S8tvDx8QLVBU/Yz2m28SOzB1ufPdUnOmx9JWVRe0oy28ZrdPfzXubdsAAAAAAAAAAAAAAAAAAAAI3xzdCdNWJk1qyGo2rBnvLZwjbXY+9XTrJOCaJIQvtE1KrCs0lZNkYbZ1Nj38q412RlN+qKco9X06gU52U6vZwLrUsPUHyxulLCu36LvVL81P8Am6e6xnl4z/6on/G4v9aizOKezj8pcQ4GZXDeqxd9k7Lp3uMk47/tfm19VlX8XXxu4isyKm5VLLok7IxbhywdanLmS6pcr+wDqG+1URlKx7KKcpP2JbtnPfaVpss7RdOz8ifNbO2+6xSnzTVWbKV1a2b3UUlWtvD0i2e0zXIYGlZDhZBPKh8XpfN499tBzW3ilGUpb+pGs7QODtPyNJybK6cXvIY8O6v7qHePuoRVSVqXM91GMV167pAejsX1r8s6Pjcz3lj8+NPr/hv0P9MoHi4q4efHGRq+BfN7Qx9PuxeZ+jXk/wDM+ml5b7KMvY/YiI/Bz1GeLbmYmRGcVZGGRXzRaXNB8k/Hz2lD+UsHRdSpt13U64WRcnRgxS9cqnf3kU/Btd5Dde32PYKp7EuLJ8LZ9mm6rvCORPu9pdO7zIPlS9m+3K/aolmaVXZRwy4xjKNiwb0lKLjJS5LOmz6ogXb1wTLCvr1TS4yStcYZHInvG9L0Lunhultv64rzkW5wbqM+IdNxLtSSc76Y98ttk204ye3t2b29oFCdgP64W3+Bf/8AJYXEvbnLhXKtxNR0589TSbhlKUWpRUoyT5PBpp+vqafgzgizs+4hUcnpj3wyI4lsukZc2zjS5eCsSTW3ntuvE83EXBlvGXFV0YQbpqeHZkza9BVxx6nyb/Oltsl7d/BMCSfCCsnPSKWk0pZFLmvVvVY0n9J4vg6foGd++X/pRYvG3DEeL8G/Esai7Ip1ya35bYvmhL3brr7GyB9h+m28O1alh6pHuroWqbhLpJ193yq1fOg2ntJdAKp7KLZVa5hd1v1tsi9vmuE1JfYdXooTsH4HttyZanmwca61ZDG5ltz2S3jKxb+MUuZb+uXsZfYAAAAAAAAAAAAAAAAAAADGxkAY2GxkAY2GxkAY2GxkABsAB8ygp/LSfg+q36p7phQUd9kuvV+/bbf7kfQAHy603u0t0mk9uuz8Vv8AQj6AGIwUElFJJdEl0W3qMg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14325" y="-7334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0" y="311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5131" name="AutoShape 14" descr="data:image/jpeg;base64,/9j/4AAQSkZJRgABAQAAAQABAAD/2wCEAAkGBhQQEBUQDxEQFRAVEhQUEhYWFBYQFRsVFhUVFBgQExUXGyYfIxkjGhUYIS8gIyopLSwsGB4xQTEqNSYrLCkBCQoKDgwOGQ8PGiokHyUrMiosKiwuLDUyLi02LCwyNCkvLzA0LTQ1LC0sLzQtLC0qKSoyLCwsKSwsLSo1LywwLP/AABEIAHkBnwMBIgACEQEDEQH/xAAcAAEAAwEBAQEBAAAAAAAAAAAABQYHBAMCAQj/xABJEAACAQMBBQUDBgsGBQUBAAABAgADBBESBQYHITETQVFhcSKBoRQ1UnKRsSMyQlRic5KisrPRFhckM3TBNIKT0vFjg8LD4RX/xAAbAQEAAwEBAQEAAAAAAAAAAAAAAgMEBQEGB//EADQRAAEDAgQEAwgCAQUAAAAAAAEAAgMEEQUSITFBUWFxE4GRBhQiMqGxwdFC8JIVIzNi8f/aAAwDAQACEQMRAD8AqMRE+ZX7ikREIkREIkREIkREIkREIkREIkREIkREIkREIkREIkREIkREIkREIkREIkREIkREIkREIkREIkREIkREIkREIkREIkREIkREIkREIkREIkREIkREIk6bHZ1SuxWkpYqjVG8AiDLMT4f/AIO+c003hJs1alC71dXxRJ7whRs49dXwlsMfiPDVz8SrPc6d01r2t9TZZlE6tqbNe2rPQqjDoxU+fgw8iMEeRnLKiLGxW5jw9oc03BSIiFJIiIRIiIRIiIRIiIRIiIRIiIRIiIRIiIRIiIRIiIRIiIRIiIRIiIRIiIRIiIRIiIRIiIRIiIRIiIRIiIRIiIRIiIRIiIRWHdTdf5YtxVYnRQou2B1apoYonplcn0x3yZ4T7eFC6a3c4WuFCn/1FzpHvBI9cSa4M1lNK4p8tQdG9VKkfevxlS353WawucoD2DktRYd3PJp58V7vLB8Zua3w2Mlb5r5aWdtZU1GHzG1wMvpf1vr27LQOJG5nyul8ooL/AIimvMD8tBz0/WHUe8eGMYm38Pd8hfUezqn/ABNMDX+mvQVR9x8/USi8Ut3BbXQrUxinX1NgdBUGNYHkcg+8ydTG17fGZ5rNgdXLTzHDqjcfL97drahUqIic5fZJERCIBLNs7hze1lDCjoU9DUYUz+yfa+Es3CXdhXDXtVQSr6KIPcQAWqevMAeGDKlvhvLVu7mprduyV2WnTyQoUEgHT9I4yTNIiaxge/jsFw3V01RUvpqawyfM43OvIC4+pXdX4W3yjIp03+rUX/5YkBtTYde1IFxRqU85wWHI464bofdOjYO9FeycPQqHTn2kJJpsPBl/3HOXDiVtdLuys7inyV2qHHeGAAZT6EERlicwubcEcF57xXQVMcUuVzHEjMAQb2J1FzyWcxETMu6kREIkREIkREIkROw7JqC3F0RikavZKe8tpLHA8AB18Z6ASoOe1tsx30XHERPFNIiIRIiIRIiIRIiIRJPbq7v0bpwK93To5cIqkE1GJ6ac+yB3ZPf3SBnRs/8Azqf6xP4hJMIB1F1nqWvdEQx2U8xb8rTN89yrWy2a7Uaf4QNT/CMdT83APPoOR7gJlc3Hij82VPr0v5izDpqrGhrwAOC4fs3NJNSufI4k5jqewSIiY19IkREIkREIkREIkREIkREIkRJ3dDdN9oVtCnTSXBqvjOAegA72ODgeR8JJrS42CpnnZBGZJDYDcqHtrV6rBKaM7noqgsT6AS4bK4T3dUaqxp0V/SOt/wBleX2kTVthbt0LJNFvTC/SY83bzZup9OnlJTE6kdC0fObr4St9qZXktpm5RzOp9Nh9V/P27u2KmzL3Uyn2WalXTvK5ww9QRkegm1X1lQ2laaTh6NRQyMOoPc6+DD+oPfKfxR3M7RTfUF9tR+HUflKB/mjzUdfL05wfC7e00KwtKrfgarYTP5NQ9MeTdPXHnIxnwXmJ+x2V1YwYlTtr6fSRnzAb6frccwoRqNbY+0F1fjU2DAjkHpHkceTLkeR9Jq2+u6rbSo01p1FQq2sFlLZyuAMg8uvgZw8St2jeJQ7JCa3binkDpTdWLMx+iNIP/mXOlT0qFHQAAegGJbFBlzsPyrnV2JmVtPVMsJRcHy2Pnr9Vg+2uH15ags1LtKY6vSPaD1IxqHqRK3P6exKXvrw7p3atWoKtO65nl7Kv+i46ZP0vtz3US0Vhdnourh/tRmcGVQA/7D8j8j0WKxPqpTKkqwIYEgg8iCORB858zmr7a91sfCHaSvZtQz+Ep1GJHfpfmG+3UPdIfffhnUNV7myGsOSz0ujBjzJTPIgnnjr691B2PtiraVRWoOVce8Ed6sO8Gatu9xXoVsJdDsKn0vxqRP1uq+/l5zpRSRyxiOTQhfF1tJW0FW6rpBma7Ujf1H2I2++QV7dqbFKisrjkVYFSPUHnPR9oVGpLQLZpIzOq4HJmxk5xnngTf9rbBtr+mO1RKikew6kagPFHH/iY1vnuc+zqoBOui+eyfGOnVHH0h8eviBRNTOiFwbhdPDcbgr3CN7crxqAfwearsmdiboXV4NVCixT6Zwie5j192Z77ibLp3N9TpV+ae02n6RVSwQ+XL7AZL8StvVPlZtqVTRb0lQKlNtK50gksF7weWO7ErZG3J4jtr2WyorJfeRSQAZsuYk7AXttpc+YUXtjh/eWqGpUpBqYGWZGD4HiQOePPGJXJsnCjbNS4tqlOsxc0nAUsdR0OCQpJ64IPuOO6Znvfs9be+r0qYwi1DpHgGAYKPTVj3ScsLQwSM2Kz4diE0lRJSVAGZutxsR/SFw7P2VVuG0UKT1G8FUnHmT0A8zO293UuaVdbZqRauyBwifhDg5HPTy7jnumh8Lt6HuGqW7U6KJTpqydmnZ94U5A5HPI59Z4cRt76tpc9jahKbtSRqlXSGqEZYKgJGABz+3uk/AjEeckrMcUrHVppWxtBtfU9tSeXQBVj+6+/06uyTP0e1TV6dcfGVm8s3ouadVGSopwysMES9bib+XLXlOhcVTUp1W0+1glWIJDKRz68seckuM2zl00LgAB9TUyfFcahn0IP7RnjoY3Rl7L6c1KLEauGtbS1Qb8QuC2/Xn2VX3T4fV71ld1albciXYYLDwpA9c+PT16S97+bpvUsqFrY0cinUB0hlXC6HGSWIycn1JMz3c/a9Y3ttTNet2fbU109o+nTkDTpzjGO6aDxavHpWtJqVR0Y1wCUYocdm/IkGWxCPwXG3dYMQdV/6lCwuHNosbDffXUrN9p7lXdtTNavR0UxjJL0zzJwAAGJ6mQiISQACSTgAcyT4ATpudq1qo01a1V1znDOzjPjgmaFw2s6VKyr3+Ea4TtApbAC6UDBQT0LE9fdMrI2yPs3QdV3qmsloqcyTWc69gGgga7bk+qrljwzvqq6+xCAjIFRwjfs9R78SG2zu/Xs2CXNJkJ/FPJlP1WHIz0O89ya3yg3FXtdWrOo48dOnpp/R6Ymv73UFvNkNVZQD2C3CeTBA/L3ZHoZayKORrsl7jmsFRiFXRTRCfKWvNtARY+Z138+iwyTOxt0Lq750KLFPpt7Ce5m6+7M4Nm7QNvVFVUpsVzgVEFRckEZKnvHUeYm9bnbXa7sqVxUCh2DAheQyrsmQP8AlziRpoWymxKuxrEp6GMPjYCDpcnjrw8uaxDZG61zdki3oswBwW5KgPhrbAz5dZIbT4d3tBDUaiGQDLaGFQgeJUc8egnptLiFdM2i3YW9BSQlOkAoAB72xkn4eU0DhnvVVvaVRLg6qlIrhsAEq4bGoDlkFTz9JOKOF5yXN+az11diNLH7wWsyC126k68zoPT6rFok/v5s5aG0K9NAAmoOAOQGtVcgDwyxk/wu3RW4drquoalTbTTUjIapjJJHeFBHLxPlKGwl0mQLqzYjHFSCrdsQCB32Cgtj7hXl0oenR00zzDORTBHiAeZHmBO5+G97QdHNIOodSTTYOQNQ/J5H7BPXiJvfUr3L29N2W3pMUwpxqZeTM2OvPIA6cpA7v7fr21ZDRquoLqGXJKEEgEMp5GWEQtdl17rGx2IzQ+Ndjbi4aQdurr7+S1vij82VPr0v5gmHTcOKPzZU+vS/mCYvs+xavVSjTGXdgq+pOMny75ZWi8oA5LF7MODaFznbBx+wX1s7ZdW4fs6FN6j+CjPLxJ6AeZlk/usvtOrs6efo9quf6fGXnatg+y7AUNm0aj13IVqiUy7ZxlqzYB59wB5DPlM4TZO0lqdqKN+Kuc69FXVnxzjMi6FsejgSeiuixOaszPhexjQbDNqXddxYepUVtLZVW2fs69N6b+DDGR4g9CPMTkAm209nPtTZui9otTuVDAF0NMioo9mqoI6Nyzjl1EyjYO8FSxqF6dOiz5HOomsrpzkIc5Gc88eEhLCGEa6FaaHE31UcgDR4jDYgHQ9QddCvtNz7rsHuWoslFF1Ev7BI/RU8z9k7tlcOLy4piotNUUjK9o2gkeIXmceuJsO2b2mtk9asmqmKQqMnXPRgnvOBMgq8Sr41u1FbSM5FMKvZ4+jgjJHnnPnLpIYYiMxK5tHieIV7HmFrBY7m/p35nZV/aWzXt6rUay6aiHDDIbqARzHLoROaSe8u1xd3VS4ClQ5U6Sc4wiqefqJGTE62Y22X1EBe6JpkFnWFx1tqkREirkiIhEmy8IAvyFtONfbvr8c6Ux8MfGY1LHuVve2z6xJBag+BVQdeXR1/SGT65940U0gjkBK4uN0clXSFke41tztw/vFb5E4dk7ao3VMVLeorqeuOoPgy9QfIzundBBFwvypzHMJa4WI4L8YZmJcQt1fkNyK1AYo1G1Jj8ioOZQeXePs7pt04Nr7Gp3SolYZVKq1QPFlzgHy585TPF4rbceC6eFYgaGbP/E6OHNdlE5UE9SBn7J9xEvXKSfhgmUXfXiTTt1ajasHuDkFhhkp+ZPQt5d3f4GD5GsF3LVS0ktVII4hc/bqVnG/JX/8Ao3PZ409qf2sDX+9qkFP13JJJJJJySeZye8z8nzznZnEr9hgj8KJsd72AHoF0vs9xRWuV/BM7U1bI/GUAkY69CJzTT9zd3Fv9jPQY6W+UO1NsZ0uFTB9OZB8iZSNq7oXVs5WrQqEZ5Mimoh8wyj4HB8pa+FzWhw2IXPpsTiklkheQHNcRbmOf7XputvbWsKoZGY0SR2lMn2SO8gdzY6EfETUuKFNX2Y7nBKvSZD5lwuR/ysZnm63D+4uqqmrTelbgguzgoSO9UB5knpnoPhJjijvalbTZ27BkRtVVhzXUAQtNT34yc+ePAzTG5zIXZ9jsuNWxRVGJwmmsXNN3kcgRa/XcKkbJsKtestO2VjVJ9nSdJHixPcAO+W6vuhZ7PCttOu1SqRqFCiMcvNjzx5+zPbg5cIt1VVsdo1IaPHCtllHwPu8p2cQdxLq4uzcWydojqoI1KpUqoXGGI5HGeXiZCOL/AGs4FyrquvJr/dZH+GwC99AXdLnYfo6qwcONs0rhawt7anb0qbIAFOpmyG9qo2OZ5efrM14h/Odx9df5aTSeGu7dSxSqtdqfauUYorBmUAMBrx48/slU4i7pOLqtdmrbpSddah30uWVAOzVMZJJXljxl8zXugbca/wDq52Gz08WKy5HfCW2BuTc/Dx1J4r94Nf8AE1v1A/jWcnFz5wH6in97yR4N2rCtWqFW7PslXVjA1agcA9/ITi4u2zC9WoVbQaKANj2chnyM+PMcvMSog+6jutjHt/112v8AG30CgNyvnC2/Xp980PjKP8JR/X//AFvKDuHas+0LfQrELVDMQMgKOZJPcJonF+2Z7KmUVm01wzYGcDQ41HHdkge+ewg+7vTEntGL0+vD9rM9zvnC2/1FP+ITR+Mn/B0f9QP5bzK9j33YXFKtjPZ1UfHiFYEj7BNt3p2Mu1bEChUXmVq0W/JJAIwcc8EMR5H0nlOM0T2jdMZeIMQp53/KNL/3usHlj3W3MuL8HQdFuG9t2zp1D6K/lMAfdnqJ9bX3Gezpmpd1qCEg9lTUmo7t4AAABfFs8ppm5ipcbISlTOnNGpSYjqrnUGPrltXvEhBT5n5X8tlqxTFxHTCSmIN3WzWuB16qiVK2y7AkIj31cflMQlAHyHQj3MPOaNtav2mx6lTSq6rEtpXko1Uc6VHgMzLxwvvu0KGmgUH/ADDUXRj6XXVj3ZmtPsvtNnfJUdW1WvYq45qc0tAcY7u+aoA8hwLbaLg4s+mBheyXOc1yb3004DQdgAv55M3Xhn810PWr/OqTHtt7vtaMqVKlBqhLApTftGXGMa8DlnPIdeU2bh3btT2bQV1KthzgjBw1V2Bx5gg++U0TSJDfkul7TTMkomOYbgvFvRywit+MfU/fNJ4K/jXXpR++rM7v7V6dRkqKysGIIIwes0rgxasouKjKwRuyCkjAJXtCceOMj7ZTSg+MF0Mee04a/Xe1v8gqxxQ+c6v1aX8tZpHC9ANmUiOpaqW9e1cfcBM94qWrDaDuVYIyUyrY5HCBTg+oMmOFG9aU9VlWYLqbVRJ5DUcBqWfE4BHjz8poicG1Lr8brl4hC6fBojHrlDSbdBY+iou36JS7ro3UV6gP7Z5zmsf81Prr/EJqm/8Aw8e5qfKrTSahAFRCQuogYDqTyzjAIOOkq2yuG912ge5CW9FCGd3dDgA9wVj8cCZ307w+wC6tLjFLJShzngG1iON7cBuellf+KPzZU+vS/mCZzwxUHadHPhV0+vZv/tmaxvnsZruyqUUKhzpZSxwuVYNzPdyB5zF1zs27pOlWjVemVduyYsmckGkWx109cfSmmqBbK1520+64mBubNh81M0/Gc2ndoC0/iZty4s6VGpa1NALsj+yr5yoK/jA/RaZ7/eZtD84H/Spf9k1a6pUNsWJVHyjgFWGCyVBzGofSB5Ed4J8czLbvhhfI5VaK1F7mR0APucgj7IqRLmzMJseSYI+gEJhqmsD2k/MBr5nlsvj+8zaH5wP+lS/7JWXcsSx6kkn1POXCnw3ejTattCtSt6YBwNQd2bHJBjlzPhk+UqFGizsFRWZjyAUFiT4ACYpBJpnuvp6N9Gc5pg0AblosPXjb6Ldd6/mir/pl+5Zg837ee1dtmVaaqS/yfGkczkAZAA7+RmBMuDggg/ZNNcPiHZcX2WcDDIL/AMvwF+RETAvrUiIhEiIhEiIhF0WO0alB+0o1Hpv4qxU+hx1HkZctl8XbqngVkpVh447J/tXl+7KLEsZK9nylYqmgpqr/AJmA9ePrutcteM1Aj8Lb11P6JSoPiV+6dq8XLI/nA/8AbH+zTFomgVsq5DvZmhJ0BHn+7rZavGG0H4tO5Y/UQfe8h7/jOelC1A8DUfP7qj/eZlE8NZKeKnH7OUDDctJ7k/iyn9tb83d2CtSsVpnqlP8ABrjwOOZHqTICImZznON3FduGCKBuWJoaOgSIiRVykNmbw3Ftyt69WmM5Khjpz4lTyz7pMpxO2gBjtwfWlTz/AAyrRJiR7dASsktFTSm8kbSeoCmtp75XlyCta4qFT1VcU1PkQgGffIWIkXOLtSVdFDHCMsbQB0Fl6W9y1Ng9NmV1OVZTpIPiCJP1OIl+y6TctjGMhKat+0FzK5E9a9zdjZQlpoZiDIwOI5gFSOz947i3Z3o1nV6gxUbOpjzzkls8/PrzM4ri5aoxeozM56sxLE+pPOecTwuJFrqbYY2uLmtAJ42U8m/d8AALqrgDA6f0nxcb63lRGR7moUZSrA4wQRgg8vCQkSXiP5lU+5U17+G3/EKW2dvXdW9MUqFxUSmCSFGMZJye6dP9vb787q/u/wBJARAkeNiV66jp3El0bSewXpc3LVHapUJZ2YsxPUknJJndsreO4teVvXqIDzKg5XPjpORn3SNiRDiDcFWvhje3I5oI5EaLp2jtOpcVDVruz1D1J8B3AdAPITo2PvFcWZJtqrJq/GHJlPmVYEZ85HRPcxBvfVeOgjczwy0ZeVtPRTG1N8Lu6XRXuHZD1UYpqfUIAD755PvNcmgtt29QUVGAoOkYznSSOZHkcyMiemRx1uVBtJA0BoY0AG40Gh5910WG0alvUFWi5SoMgMOvMYPwkv8A29vvzur8P6SAieB7m6Ar2SmhlOZ7Gk9QCpLae8dxchRcVnqBTldWOR8Rynb/AG9vvzur8P6SAie+I/e5XhpKcgNMbbDYWGimbvfG8rI1Orc1GRhhlOMEeB5SGiJEuLtyrI4Y4haNoHYWU/s/fy9oKES5cqOQDhauB4AuCZybX3oubvlcVndRzC8lTPjpUAZ85FxJGR5FrmyqbR07X+I2NodzsL+qlNpbz3Nygp1q9RkUABc4XkMZYDqfM5Mi4iRLi7Uq6OJkQysAA6Lr2dtetbNrt6tSm3fpJGfJh0Pvk43Eq/Ix8p9/Z0gft0SsRJNke0WBKplo6eV2aSNpPMgFdF9tGrXbXXqPUbxZix9BnoPSe+ytvV7XV8nqtT1Y1acc8ZxnI8z9s4Ikcxve+qtMMZZ4ZaMvK2nop/8At7ffndX93+ki9pbVq3L9pXqM74C5OM4GSBy9TOSJ6XuOhKhHSwRnMxjQeYACRESK0JERCJERCJERCJERCJERCJERCJERCJERCJERCJERCJERCJERCJERCJERCJERCJERCJERCJERCJERCJERCJERCJERCJERCJERCJERCJERCJERCJERCJERCJERCJERCJERCJERCJERCJERCJERCJERCJERCJERCJERCJERCJERCJERCJERCJERCJERCJERCJERCJERCJERCJERCJERCJERCL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12725"/>
            <a:ext cx="2095500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216025"/>
            <a:ext cx="2076450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240756"/>
            <a:ext cx="2076450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28600" y="2514599"/>
            <a:ext cx="6040437" cy="45720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54A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Treasury Club Conference – Budapest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512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>
              <a:spcBef>
                <a:spcPts val="3000"/>
              </a:spcBef>
            </a:pPr>
            <a:r>
              <a:rPr lang="en-US" dirty="0" smtClean="0"/>
              <a:t>Hedge Effectiveness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1752600"/>
            <a:ext cx="2971799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Link any Hedge (Swap, Cap\Floor, </a:t>
            </a:r>
            <a:r>
              <a:rPr lang="en-US" dirty="0" err="1" smtClean="0"/>
              <a:t>etc</a:t>
            </a:r>
            <a:r>
              <a:rPr lang="en-US" dirty="0" smtClean="0"/>
              <a:t>’) with an exposure (Loan) and run a Hedge Effectiveness Report</a:t>
            </a:r>
          </a:p>
          <a:p>
            <a:pPr marL="469900" lvl="2" indent="0">
              <a:buNone/>
            </a:pPr>
            <a:endParaRPr lang="en-US" sz="1400" dirty="0" smtClean="0"/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6017869" cy="421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90800"/>
            <a:ext cx="6081369" cy="35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6132170" cy="12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69" y="1690771"/>
            <a:ext cx="6067531" cy="3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173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0055A5"/>
                </a:solidFill>
              </a:rPr>
              <a:t>Presentation Agenda	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52600"/>
            <a:ext cx="8001000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000" b="1" dirty="0" smtClean="0"/>
              <a:t>Brief SuperDerivatives Overview</a:t>
            </a:r>
            <a:r>
              <a:rPr lang="en-US" sz="2000" dirty="0" smtClean="0"/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Products</a:t>
            </a:r>
            <a:r>
              <a:rPr lang="en-US" dirty="0"/>
              <a:t>, Services and </a:t>
            </a:r>
            <a:r>
              <a:rPr lang="en-GB" dirty="0"/>
              <a:t>Awards at a glance</a:t>
            </a:r>
            <a:r>
              <a:rPr lang="en-US" dirty="0"/>
              <a:t> 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Few Corporate Customers</a:t>
            </a:r>
          </a:p>
          <a:p>
            <a:pPr marL="285750" lvl="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000" b="1" dirty="0" smtClean="0"/>
              <a:t>Zero Rate effects and Challenges</a:t>
            </a:r>
            <a:endParaRPr lang="en-US" sz="2000" b="1" dirty="0"/>
          </a:p>
          <a:p>
            <a:pPr marL="285750" lvl="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000" b="1" dirty="0" smtClean="0"/>
              <a:t>CorporeX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Mitigating risks and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4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Products, Services and </a:t>
            </a:r>
            <a:r>
              <a:rPr lang="en-GB" dirty="0" smtClean="0"/>
              <a:t>Awards at </a:t>
            </a:r>
            <a:r>
              <a:rPr lang="en-GB" dirty="0"/>
              <a:t>a glance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050243" y="1612900"/>
            <a:ext cx="374727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55A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Awards</a:t>
            </a:r>
            <a:endParaRPr lang="en-US" sz="1000" b="1" dirty="0">
              <a:solidFill>
                <a:srgbClr val="0055A5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37" name="Rectangle 17"/>
          <p:cNvSpPr>
            <a:spLocks noChangeArrowheads="1"/>
          </p:cNvSpPr>
          <p:nvPr/>
        </p:nvSpPr>
        <p:spPr bwMode="auto">
          <a:xfrm>
            <a:off x="6306103" y="2014082"/>
            <a:ext cx="2446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Inside Market Data Awards:    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2011, 2012, 2013: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Best Data Provider for Derivatives</a:t>
            </a:r>
          </a:p>
        </p:txBody>
      </p:sp>
      <p:grpSp>
        <p:nvGrpSpPr>
          <p:cNvPr id="4119" name="Group 65"/>
          <p:cNvGrpSpPr>
            <a:grpSpLocks/>
          </p:cNvGrpSpPr>
          <p:nvPr/>
        </p:nvGrpSpPr>
        <p:grpSpPr bwMode="auto">
          <a:xfrm>
            <a:off x="5234096" y="5833517"/>
            <a:ext cx="3783699" cy="461963"/>
            <a:chOff x="3163" y="3155"/>
            <a:chExt cx="2181" cy="291"/>
          </a:xfrm>
        </p:grpSpPr>
        <p:grpSp>
          <p:nvGrpSpPr>
            <p:cNvPr id="4132" name="Group 5"/>
            <p:cNvGrpSpPr>
              <a:grpSpLocks/>
            </p:cNvGrpSpPr>
            <p:nvPr/>
          </p:nvGrpSpPr>
          <p:grpSpPr bwMode="auto">
            <a:xfrm>
              <a:off x="3163" y="3158"/>
              <a:ext cx="293" cy="275"/>
              <a:chOff x="3183" y="1618"/>
              <a:chExt cx="189" cy="178"/>
            </a:xfrm>
          </p:grpSpPr>
          <p:sp>
            <p:nvSpPr>
              <p:cNvPr id="4134" name="Rectangle 6"/>
              <p:cNvSpPr>
                <a:spLocks noChangeArrowheads="1"/>
              </p:cNvSpPr>
              <p:nvPr/>
            </p:nvSpPr>
            <p:spPr bwMode="auto">
              <a:xfrm>
                <a:off x="3229" y="1711"/>
                <a:ext cx="135" cy="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135" name="Picture 7" descr="Award_Banking_Technology_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3" y="1618"/>
                <a:ext cx="189" cy="17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33" name="Rectangle 14"/>
            <p:cNvSpPr>
              <a:spLocks noChangeArrowheads="1"/>
            </p:cNvSpPr>
            <p:nvPr/>
          </p:nvSpPr>
          <p:spPr bwMode="auto">
            <a:xfrm>
              <a:off x="3768" y="3155"/>
              <a:ext cx="1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A6DA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Banking Technology Awards:</a:t>
              </a:r>
            </a:p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2009: Highly commended in the Most Innovative New Product or Service category</a:t>
              </a:r>
            </a:p>
          </p:txBody>
        </p:sp>
      </p:grpSp>
      <p:grpSp>
        <p:nvGrpSpPr>
          <p:cNvPr id="4120" name="Group 66"/>
          <p:cNvGrpSpPr>
            <a:grpSpLocks/>
          </p:cNvGrpSpPr>
          <p:nvPr/>
        </p:nvGrpSpPr>
        <p:grpSpPr bwMode="auto">
          <a:xfrm>
            <a:off x="5246630" y="4528586"/>
            <a:ext cx="3768090" cy="584200"/>
            <a:chOff x="3172" y="2376"/>
            <a:chExt cx="2172" cy="368"/>
          </a:xfrm>
        </p:grpSpPr>
        <p:sp>
          <p:nvSpPr>
            <p:cNvPr id="4130" name="Rectangle 14"/>
            <p:cNvSpPr>
              <a:spLocks noChangeArrowheads="1"/>
            </p:cNvSpPr>
            <p:nvPr/>
          </p:nvSpPr>
          <p:spPr bwMode="auto">
            <a:xfrm>
              <a:off x="3768" y="2376"/>
              <a:ext cx="1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A6DA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IAIR Awards:</a:t>
              </a:r>
            </a:p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2011: Excellence for FX services, special category: Financial Transparency</a:t>
              </a:r>
            </a:p>
          </p:txBody>
        </p:sp>
        <p:pic>
          <p:nvPicPr>
            <p:cNvPr id="4131" name="Picture 56" descr="IAIR award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" y="2398"/>
              <a:ext cx="281" cy="3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1" name="Group 69"/>
          <p:cNvGrpSpPr>
            <a:grpSpLocks/>
          </p:cNvGrpSpPr>
          <p:nvPr/>
        </p:nvGrpSpPr>
        <p:grpSpPr bwMode="auto">
          <a:xfrm>
            <a:off x="4894054" y="3417344"/>
            <a:ext cx="4137613" cy="358776"/>
            <a:chOff x="2959" y="1642"/>
            <a:chExt cx="2385" cy="226"/>
          </a:xfrm>
        </p:grpSpPr>
        <p:pic>
          <p:nvPicPr>
            <p:cNvPr id="4128" name="Picture 55" descr="ris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1642"/>
              <a:ext cx="711" cy="2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9" name="Rectangle 14"/>
            <p:cNvSpPr>
              <a:spLocks noChangeArrowheads="1"/>
            </p:cNvSpPr>
            <p:nvPr/>
          </p:nvSpPr>
          <p:spPr bwMode="auto">
            <a:xfrm>
              <a:off x="3768" y="1674"/>
              <a:ext cx="15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A6DA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Risk Magazine:</a:t>
              </a:r>
            </a:p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2011: Best Pricing and Analytics (</a:t>
              </a:r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Forex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) vendor</a:t>
              </a:r>
            </a:p>
          </p:txBody>
        </p:sp>
      </p:grpSp>
      <p:grpSp>
        <p:nvGrpSpPr>
          <p:cNvPr id="4122" name="Group 68"/>
          <p:cNvGrpSpPr>
            <a:grpSpLocks/>
          </p:cNvGrpSpPr>
          <p:nvPr/>
        </p:nvGrpSpPr>
        <p:grpSpPr bwMode="auto">
          <a:xfrm>
            <a:off x="4898769" y="4074562"/>
            <a:ext cx="4137614" cy="307975"/>
            <a:chOff x="2959" y="2064"/>
            <a:chExt cx="2385" cy="194"/>
          </a:xfrm>
        </p:grpSpPr>
        <p:sp>
          <p:nvSpPr>
            <p:cNvPr id="4126" name="Rectangle 14"/>
            <p:cNvSpPr>
              <a:spLocks noChangeArrowheads="1"/>
            </p:cNvSpPr>
            <p:nvPr/>
          </p:nvSpPr>
          <p:spPr bwMode="auto">
            <a:xfrm>
              <a:off x="3768" y="2064"/>
              <a:ext cx="15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A6DA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Futures and Options World:</a:t>
              </a:r>
            </a:p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2011: Best innovation in Risk Management</a:t>
              </a:r>
            </a:p>
          </p:txBody>
        </p:sp>
        <p:pic>
          <p:nvPicPr>
            <p:cNvPr id="4127" name="Picture 57" descr="f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2064"/>
              <a:ext cx="576" cy="1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3" name="Group 71"/>
          <p:cNvGrpSpPr>
            <a:grpSpLocks/>
          </p:cNvGrpSpPr>
          <p:nvPr/>
        </p:nvGrpSpPr>
        <p:grpSpPr bwMode="auto">
          <a:xfrm>
            <a:off x="5107064" y="5227100"/>
            <a:ext cx="3929431" cy="461964"/>
            <a:chOff x="3080" y="2619"/>
            <a:chExt cx="2265" cy="291"/>
          </a:xfrm>
        </p:grpSpPr>
        <p:sp>
          <p:nvSpPr>
            <p:cNvPr id="4124" name="Rectangle 14"/>
            <p:cNvSpPr>
              <a:spLocks noChangeArrowheads="1"/>
            </p:cNvSpPr>
            <p:nvPr/>
          </p:nvSpPr>
          <p:spPr bwMode="auto">
            <a:xfrm>
              <a:off x="3769" y="2619"/>
              <a:ext cx="1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A6DA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latin typeface="Arial" pitchFamily="34" charset="0"/>
                  <a:cs typeface="Arial" pitchFamily="34" charset="0"/>
                </a:rPr>
                <a:t>Institutional Investor 2010 Tech 40:</a:t>
              </a:r>
            </a:p>
            <a:p>
              <a:r>
                <a:rPr lang="en-US" sz="1000">
                  <a:latin typeface="Arial" pitchFamily="34" charset="0"/>
                  <a:cs typeface="Arial" pitchFamily="34" charset="0"/>
                </a:rPr>
                <a:t>Ranked among the top 40 companies in the financial technology sector </a:t>
              </a:r>
            </a:p>
          </p:txBody>
        </p:sp>
        <p:pic>
          <p:nvPicPr>
            <p:cNvPr id="4125" name="Picture 64" descr="ii_logo_240px-wid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721"/>
              <a:ext cx="55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80345" y="2278940"/>
            <a:ext cx="1010527" cy="542924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80345" y="3628480"/>
            <a:ext cx="1010527" cy="542924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72600" y="2925220"/>
            <a:ext cx="1007006" cy="542924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80345" y="4969538"/>
            <a:ext cx="1007006" cy="542924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80345" y="4291546"/>
            <a:ext cx="1007006" cy="537329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1011982" y="2260834"/>
            <a:ext cx="3947327" cy="590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>
                <a:latin typeface="Arial" charset="0"/>
              </a:rPr>
              <a:t>Web-based </a:t>
            </a:r>
            <a:r>
              <a:rPr lang="en-US" sz="1000" b="1" dirty="0">
                <a:latin typeface="Arial" charset="0"/>
              </a:rPr>
              <a:t>real-time multi asset </a:t>
            </a:r>
            <a:r>
              <a:rPr lang="en-US" sz="1000" dirty="0">
                <a:latin typeface="Arial" charset="0"/>
              </a:rPr>
              <a:t>front office system</a:t>
            </a:r>
          </a:p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 smtClean="0">
                <a:latin typeface="Arial" charset="0"/>
              </a:rPr>
              <a:t>Complete </a:t>
            </a:r>
            <a:r>
              <a:rPr lang="en-US" sz="1000" b="1" dirty="0">
                <a:latin typeface="Arial" charset="0"/>
              </a:rPr>
              <a:t>workflow </a:t>
            </a:r>
            <a:r>
              <a:rPr lang="en-US" sz="1000" b="1" dirty="0" smtClean="0">
                <a:latin typeface="Arial" charset="0"/>
              </a:rPr>
              <a:t>automation;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>
                <a:latin typeface="Arial" charset="0"/>
              </a:rPr>
              <a:t>built-in </a:t>
            </a:r>
            <a:r>
              <a:rPr lang="en-US" sz="1000" dirty="0" smtClean="0">
                <a:latin typeface="Arial" charset="0"/>
              </a:rPr>
              <a:t>CRM, RFQ</a:t>
            </a:r>
          </a:p>
          <a:p>
            <a:pPr>
              <a:spcBef>
                <a:spcPct val="20000"/>
              </a:spcBef>
              <a:buClr>
                <a:srgbClr val="0055A5"/>
              </a:buClr>
            </a:pPr>
            <a:r>
              <a:rPr lang="en-US" sz="1000" dirty="0">
                <a:latin typeface="Arial" charset="0"/>
              </a:rPr>
              <a:t> </a:t>
            </a:r>
            <a:r>
              <a:rPr lang="en-US" sz="1000" dirty="0" smtClean="0">
                <a:latin typeface="Arial" charset="0"/>
              </a:rPr>
              <a:t>    Term Sheets and Client Reports generation, </a:t>
            </a:r>
            <a:endParaRPr lang="en-US" sz="1000" dirty="0">
              <a:latin typeface="Arial" charset="0"/>
            </a:endParaRPr>
          </a:p>
        </p:txBody>
      </p:sp>
      <p:sp>
        <p:nvSpPr>
          <p:cNvPr id="35" name="AutoShape 37"/>
          <p:cNvSpPr>
            <a:spLocks noChangeArrowheads="1"/>
          </p:cNvSpPr>
          <p:nvPr/>
        </p:nvSpPr>
        <p:spPr bwMode="auto">
          <a:xfrm>
            <a:off x="1018332" y="3672663"/>
            <a:ext cx="4093823" cy="454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b="1" dirty="0" smtClean="0">
                <a:latin typeface="Arial" charset="0"/>
              </a:rPr>
              <a:t>Independent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>
                <a:latin typeface="Arial" charset="0"/>
              </a:rPr>
              <a:t>revaluation of entire portfolios</a:t>
            </a:r>
          </a:p>
          <a:p>
            <a:pPr marL="182563" indent="-182563" algn="just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>
                <a:latin typeface="Arial" charset="0"/>
              </a:rPr>
              <a:t>Provides investors with </a:t>
            </a:r>
            <a:r>
              <a:rPr lang="en-US" sz="1000" b="1" dirty="0" smtClean="0">
                <a:latin typeface="Arial" charset="0"/>
              </a:rPr>
              <a:t>transparency</a:t>
            </a:r>
            <a:endParaRPr lang="en-US" sz="1000" dirty="0">
              <a:latin typeface="Arial" charset="0"/>
            </a:endParaRPr>
          </a:p>
          <a:p>
            <a:pPr marL="182563" indent="-182563" algn="just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b="1" dirty="0" smtClean="0">
                <a:latin typeface="Arial" charset="0"/>
              </a:rPr>
              <a:t>Compliance </a:t>
            </a:r>
            <a:r>
              <a:rPr lang="en-US" sz="1000" dirty="0" smtClean="0">
                <a:latin typeface="Arial" charset="0"/>
              </a:rPr>
              <a:t>with accounting regulations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1010587" y="2871542"/>
            <a:ext cx="4025893" cy="781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>
                <a:latin typeface="Arial" charset="0"/>
              </a:rPr>
              <a:t>Comprehensive risk management </a:t>
            </a:r>
            <a:r>
              <a:rPr lang="en-US" sz="1000" dirty="0" smtClean="0">
                <a:latin typeface="Arial" charset="0"/>
              </a:rPr>
              <a:t>for corporate treasury</a:t>
            </a:r>
            <a:endParaRPr lang="en-US" sz="1000" dirty="0">
              <a:latin typeface="Arial" charset="0"/>
            </a:endParaRPr>
          </a:p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 smtClean="0">
                <a:latin typeface="Arial" charset="0"/>
              </a:rPr>
              <a:t>Combination </a:t>
            </a:r>
            <a:r>
              <a:rPr lang="en-US" sz="1000" dirty="0">
                <a:latin typeface="Arial" charset="0"/>
              </a:rPr>
              <a:t>of exposure management and hedging with </a:t>
            </a:r>
            <a:endParaRPr lang="en-US" sz="1000" dirty="0" smtClean="0">
              <a:latin typeface="Arial" charset="0"/>
            </a:endParaRPr>
          </a:p>
          <a:p>
            <a:pPr marL="266700" indent="-88900">
              <a:spcBef>
                <a:spcPct val="20000"/>
              </a:spcBef>
              <a:buClr>
                <a:srgbClr val="0055A5"/>
              </a:buClr>
            </a:pPr>
            <a:r>
              <a:rPr lang="en-US" sz="1000" dirty="0" smtClean="0">
                <a:latin typeface="Arial" charset="0"/>
              </a:rPr>
              <a:t>decision </a:t>
            </a:r>
            <a:r>
              <a:rPr lang="en-US" sz="1000" dirty="0">
                <a:latin typeface="Arial" charset="0"/>
              </a:rPr>
              <a:t>support as well as booking capabilities</a:t>
            </a:r>
          </a:p>
        </p:txBody>
      </p:sp>
      <p:sp>
        <p:nvSpPr>
          <p:cNvPr id="38" name="AutoShape 40"/>
          <p:cNvSpPr>
            <a:spLocks noChangeArrowheads="1"/>
          </p:cNvSpPr>
          <p:nvPr/>
        </p:nvSpPr>
        <p:spPr bwMode="auto">
          <a:xfrm>
            <a:off x="1018332" y="4964254"/>
            <a:ext cx="3940977" cy="59040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>
                <a:latin typeface="Arial" charset="0"/>
              </a:rPr>
              <a:t>Multi-bank </a:t>
            </a:r>
            <a:r>
              <a:rPr lang="en-US" sz="1000" b="1" dirty="0">
                <a:latin typeface="Arial" charset="0"/>
              </a:rPr>
              <a:t>trading platform </a:t>
            </a:r>
            <a:r>
              <a:rPr lang="en-US" sz="1000" dirty="0">
                <a:latin typeface="Arial" charset="0"/>
              </a:rPr>
              <a:t>for FX options </a:t>
            </a:r>
            <a:endParaRPr lang="en-US" sz="1000" dirty="0" smtClean="0">
              <a:latin typeface="Arial" charset="0"/>
            </a:endParaRPr>
          </a:p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 smtClean="0">
                <a:latin typeface="Arial" charset="0"/>
              </a:rPr>
              <a:t>Anonymous </a:t>
            </a:r>
            <a:r>
              <a:rPr lang="en-US" sz="1000" dirty="0">
                <a:latin typeface="Arial" charset="0"/>
              </a:rPr>
              <a:t>trading </a:t>
            </a:r>
            <a:r>
              <a:rPr lang="en-US" sz="1000" dirty="0" smtClean="0">
                <a:latin typeface="Arial" charset="0"/>
              </a:rPr>
              <a:t>and simultaneous </a:t>
            </a:r>
            <a:r>
              <a:rPr lang="en-US" sz="1000" dirty="0">
                <a:latin typeface="Arial" charset="0"/>
              </a:rPr>
              <a:t>delivery of fast and secure </a:t>
            </a:r>
            <a:endParaRPr lang="en-US" sz="1000" dirty="0" smtClean="0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55A5"/>
              </a:buClr>
            </a:pPr>
            <a:r>
              <a:rPr lang="en-US" sz="1000" dirty="0" smtClean="0">
                <a:latin typeface="Arial" charset="0"/>
              </a:rPr>
              <a:t>     options pricing from multiple banks</a:t>
            </a:r>
            <a:endParaRPr lang="en-US" sz="1000" dirty="0">
              <a:latin typeface="Arial" charset="0"/>
            </a:endParaRPr>
          </a:p>
        </p:txBody>
      </p:sp>
      <p:sp>
        <p:nvSpPr>
          <p:cNvPr id="39" name="AutoShape 41"/>
          <p:cNvSpPr>
            <a:spLocks noChangeArrowheads="1"/>
          </p:cNvSpPr>
          <p:nvPr/>
        </p:nvSpPr>
        <p:spPr bwMode="auto">
          <a:xfrm>
            <a:off x="1018332" y="4320948"/>
            <a:ext cx="4031911" cy="454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b="1" dirty="0" smtClean="0">
                <a:latin typeface="Arial" charset="0"/>
              </a:rPr>
              <a:t>Volatility Surfaces </a:t>
            </a:r>
            <a:r>
              <a:rPr lang="en-US" sz="1000" dirty="0">
                <a:latin typeface="Arial" charset="0"/>
              </a:rPr>
              <a:t>and </a:t>
            </a:r>
            <a:r>
              <a:rPr lang="en-US" sz="1000" b="1" dirty="0">
                <a:latin typeface="Arial" charset="0"/>
              </a:rPr>
              <a:t>curves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smtClean="0">
                <a:latin typeface="Arial" charset="0"/>
              </a:rPr>
              <a:t>across all </a:t>
            </a:r>
            <a:r>
              <a:rPr lang="en-US" sz="1000" dirty="0">
                <a:latin typeface="Arial" charset="0"/>
              </a:rPr>
              <a:t>asset classes </a:t>
            </a:r>
          </a:p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 smtClean="0">
                <a:latin typeface="Arial" charset="0"/>
              </a:rPr>
              <a:t>Real </a:t>
            </a:r>
            <a:r>
              <a:rPr lang="en-US" sz="1000" dirty="0">
                <a:latin typeface="Arial" charset="0"/>
              </a:rPr>
              <a:t>time market </a:t>
            </a:r>
            <a:r>
              <a:rPr lang="en-US" sz="1000" dirty="0" smtClean="0">
                <a:latin typeface="Arial" charset="0"/>
              </a:rPr>
              <a:t>data and </a:t>
            </a:r>
            <a:r>
              <a:rPr lang="en-US" sz="1000" dirty="0">
                <a:latin typeface="Arial" charset="0"/>
              </a:rPr>
              <a:t>market </a:t>
            </a:r>
            <a:r>
              <a:rPr lang="en-US" sz="1000" dirty="0" smtClean="0">
                <a:latin typeface="Arial" charset="0"/>
              </a:rPr>
              <a:t>commentary</a:t>
            </a:r>
            <a:endParaRPr lang="en-US" sz="1000" dirty="0">
              <a:latin typeface="Arial" charset="0"/>
            </a:endParaRPr>
          </a:p>
        </p:txBody>
      </p:sp>
      <p:pic>
        <p:nvPicPr>
          <p:cNvPr id="40" name="Picture 60" descr="SD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7" t="-5180" r="-1927" b="-5180"/>
          <a:stretch>
            <a:fillRect/>
          </a:stretch>
        </p:blipFill>
        <p:spPr bwMode="auto">
          <a:xfrm>
            <a:off x="399110" y="2453169"/>
            <a:ext cx="39317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1" descr="eValue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1" t="-6508" r="-1291" b="-6508"/>
          <a:stretch>
            <a:fillRect/>
          </a:stretch>
        </p:blipFill>
        <p:spPr bwMode="auto">
          <a:xfrm>
            <a:off x="218135" y="3790009"/>
            <a:ext cx="7159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3" descr="Data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1" t="-6140" r="-1691" b="-6140"/>
          <a:stretch>
            <a:fillRect/>
          </a:stretch>
        </p:blipFill>
        <p:spPr bwMode="auto">
          <a:xfrm>
            <a:off x="339257" y="4446563"/>
            <a:ext cx="51993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4" descr="Deal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8" t="-6274" r="-1718" b="-6274"/>
          <a:stretch>
            <a:fillRect/>
          </a:stretch>
        </p:blipFill>
        <p:spPr bwMode="auto">
          <a:xfrm>
            <a:off x="345135" y="5148529"/>
            <a:ext cx="52463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5" descr="CorporeX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1" t="-5478" r="-1131" b="-5478"/>
          <a:stretch>
            <a:fillRect/>
          </a:stretch>
        </p:blipFill>
        <p:spPr bwMode="auto">
          <a:xfrm>
            <a:off x="172613" y="3080398"/>
            <a:ext cx="83917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80345" y="5665449"/>
            <a:ext cx="1007006" cy="690920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" name="AutoShape 38"/>
          <p:cNvSpPr>
            <a:spLocks noChangeArrowheads="1"/>
          </p:cNvSpPr>
          <p:nvPr/>
        </p:nvSpPr>
        <p:spPr bwMode="auto">
          <a:xfrm>
            <a:off x="1018332" y="5652052"/>
            <a:ext cx="4093823" cy="7667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dirty="0">
                <a:latin typeface="Arial" charset="0"/>
              </a:rPr>
              <a:t>Real time multi-asset </a:t>
            </a:r>
            <a:r>
              <a:rPr lang="en-US" sz="1000" b="1" dirty="0">
                <a:latin typeface="Arial" charset="0"/>
              </a:rPr>
              <a:t>risk and position management </a:t>
            </a:r>
            <a:r>
              <a:rPr lang="en-US" sz="1000" dirty="0">
                <a:latin typeface="Arial" charset="0"/>
              </a:rPr>
              <a:t>system </a:t>
            </a:r>
            <a:endParaRPr lang="en-US" sz="1000" dirty="0" smtClean="0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55A5"/>
              </a:buClr>
            </a:pPr>
            <a:r>
              <a:rPr lang="en-US" sz="1000" dirty="0" smtClean="0">
                <a:latin typeface="Arial" charset="0"/>
              </a:rPr>
              <a:t>     covering </a:t>
            </a:r>
            <a:r>
              <a:rPr lang="en-US" sz="1000" dirty="0">
                <a:latin typeface="Arial" charset="0"/>
              </a:rPr>
              <a:t>all option products in the market place</a:t>
            </a:r>
          </a:p>
          <a:p>
            <a:pPr marL="182563" indent="-182563">
              <a:spcBef>
                <a:spcPct val="20000"/>
              </a:spcBef>
              <a:buClr>
                <a:srgbClr val="0055A5"/>
              </a:buClr>
              <a:buFont typeface="Verdana" pitchFamily="34" charset="0"/>
              <a:buChar char="&gt;"/>
            </a:pPr>
            <a:r>
              <a:rPr lang="en-US" sz="1000" b="1" dirty="0">
                <a:latin typeface="Arial" charset="0"/>
              </a:rPr>
              <a:t>Complements</a:t>
            </a:r>
            <a:r>
              <a:rPr lang="en-US" sz="1000" dirty="0">
                <a:latin typeface="Arial" charset="0"/>
              </a:rPr>
              <a:t> existing systems, enabling front office </a:t>
            </a:r>
            <a:r>
              <a:rPr lang="en-US" sz="1000" dirty="0" smtClean="0">
                <a:latin typeface="Arial" charset="0"/>
              </a:rPr>
              <a:t>derivatives</a:t>
            </a:r>
          </a:p>
          <a:p>
            <a:pPr>
              <a:spcBef>
                <a:spcPct val="20000"/>
              </a:spcBef>
              <a:buClr>
                <a:srgbClr val="0055A5"/>
              </a:buClr>
            </a:pPr>
            <a:r>
              <a:rPr lang="en-US" sz="1000" dirty="0">
                <a:latin typeface="Arial" charset="0"/>
              </a:rPr>
              <a:t> </a:t>
            </a:r>
            <a:r>
              <a:rPr lang="en-US" sz="1000" dirty="0" smtClean="0">
                <a:latin typeface="Arial" charset="0"/>
              </a:rPr>
              <a:t>    management </a:t>
            </a:r>
            <a:r>
              <a:rPr lang="en-US" sz="1000" dirty="0">
                <a:latin typeface="Arial" charset="0"/>
              </a:rPr>
              <a:t>and back office risk management</a:t>
            </a:r>
          </a:p>
        </p:txBody>
      </p:sp>
      <p:pic>
        <p:nvPicPr>
          <p:cNvPr id="52" name="Picture 62" descr="RM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" t="-5605" r="-1845" b="-5605"/>
          <a:stretch>
            <a:fillRect/>
          </a:stretch>
        </p:blipFill>
        <p:spPr bwMode="auto">
          <a:xfrm>
            <a:off x="376715" y="5924105"/>
            <a:ext cx="43895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56"/>
          <p:cNvSpPr>
            <a:spLocks/>
          </p:cNvSpPr>
          <p:nvPr/>
        </p:nvSpPr>
        <p:spPr bwMode="auto">
          <a:xfrm>
            <a:off x="1187625" y="1659965"/>
            <a:ext cx="3528392" cy="5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A6DA2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38886" bIns="0" anchor="ctr">
            <a:spAutoFit/>
          </a:bodyPr>
          <a:lstStyle/>
          <a:p>
            <a:pPr marL="155140" indent="-128354">
              <a:spcBef>
                <a:spcPts val="220"/>
              </a:spcBef>
              <a:buClr>
                <a:srgbClr val="0055A5"/>
              </a:buClr>
              <a:buSzPct val="100000"/>
              <a:buFont typeface="Verdana" pitchFamily="34" charset="0"/>
              <a:buChar char="&gt;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Cross-Asset market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data,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commentaries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and news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pages on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1050">
                <a:latin typeface="Arial" pitchFamily="34" charset="0"/>
                <a:cs typeface="Arial" pitchFamily="34" charset="0"/>
              </a:rPr>
              <a:t>time </a:t>
            </a:r>
            <a:r>
              <a:rPr lang="en-US" sz="1050" smtClean="0">
                <a:latin typeface="Arial" pitchFamily="34" charset="0"/>
                <a:cs typeface="Arial" pitchFamily="34" charset="0"/>
              </a:rPr>
              <a:t>basis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marL="155140" indent="-128354">
              <a:spcBef>
                <a:spcPts val="220"/>
              </a:spcBef>
              <a:buClr>
                <a:srgbClr val="0055A5"/>
              </a:buClr>
              <a:buSzPct val="100000"/>
              <a:buFont typeface="Verdana" pitchFamily="34" charset="0"/>
              <a:buChar char="&gt;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Chat, Charts, Historical Analysis  and Alerts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0345" y="1624509"/>
            <a:ext cx="1010527" cy="551007"/>
          </a:xfrm>
          <a:prstGeom prst="rect">
            <a:avLst/>
          </a:prstGeom>
          <a:solidFill>
            <a:srgbClr val="CEDEEE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DG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X</a:t>
            </a:r>
            <a:endParaRPr lang="en-US" sz="10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68" y="1983080"/>
            <a:ext cx="1248461" cy="555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67" y="2685672"/>
            <a:ext cx="1248461" cy="56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297546" y="2735594"/>
            <a:ext cx="2446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6D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Markets Choice Awards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:    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2013: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Best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New Market Data Product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1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9816"/>
            <a:ext cx="8229600" cy="6812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Few Existing Corporate Clients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" y="1756035"/>
            <a:ext cx="1140988" cy="508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92" y="4265973"/>
            <a:ext cx="1191406" cy="546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25" y="3315683"/>
            <a:ext cx="1313243" cy="54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72" y="5783084"/>
            <a:ext cx="1440910" cy="57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20" y="3461218"/>
            <a:ext cx="1207514" cy="51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70" y="3396640"/>
            <a:ext cx="1308529" cy="54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7" y="5042717"/>
            <a:ext cx="1368564" cy="52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2" y="5783084"/>
            <a:ext cx="1401027" cy="4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62" y="1756035"/>
            <a:ext cx="1172362" cy="479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89" y="1720715"/>
            <a:ext cx="1011177" cy="55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04" y="5042717"/>
            <a:ext cx="1266866" cy="508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88" y="5734274"/>
            <a:ext cx="709556" cy="645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66" y="4297472"/>
            <a:ext cx="1339786" cy="508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01" y="1698967"/>
            <a:ext cx="918011" cy="89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2" y="2685372"/>
            <a:ext cx="716131" cy="71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58" y="2553337"/>
            <a:ext cx="1315514" cy="45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09" y="5105514"/>
            <a:ext cx="1340096" cy="46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87" y="2886772"/>
            <a:ext cx="1096347" cy="57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7" y="3705851"/>
            <a:ext cx="1350834" cy="37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37" y="3859264"/>
            <a:ext cx="1240045" cy="49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94" y="2531872"/>
            <a:ext cx="1174230" cy="53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21" y="5790740"/>
            <a:ext cx="1365894" cy="571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6" y="1700600"/>
            <a:ext cx="1284997" cy="52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28" y="2558131"/>
            <a:ext cx="1135620" cy="46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1" y="4335011"/>
            <a:ext cx="1161257" cy="52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9" y="4468697"/>
            <a:ext cx="1466460" cy="52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66" y="4989113"/>
            <a:ext cx="1201295" cy="56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>
              <a:spcBef>
                <a:spcPts val="3000"/>
              </a:spcBef>
            </a:pPr>
            <a:r>
              <a:rPr lang="en-US" dirty="0"/>
              <a:t>Zero Rate effects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752600"/>
            <a:ext cx="7769225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Foreign Exchange:</a:t>
            </a:r>
          </a:p>
          <a:p>
            <a:pPr marL="285750" indent="-285750"/>
            <a:r>
              <a:rPr lang="en-US" dirty="0" smtClean="0"/>
              <a:t>Currency Volatility</a:t>
            </a:r>
          </a:p>
          <a:p>
            <a:pPr marL="565150" lvl="1" indent="-285750"/>
            <a:r>
              <a:rPr lang="en-US" dirty="0" smtClean="0"/>
              <a:t>Adds </a:t>
            </a:r>
            <a:r>
              <a:rPr lang="en-US" dirty="0"/>
              <a:t>tremendous uncertainty to company </a:t>
            </a:r>
            <a:r>
              <a:rPr lang="en-US" dirty="0" smtClean="0"/>
              <a:t>earnings which impacts shareholder value as shareholders </a:t>
            </a:r>
            <a:r>
              <a:rPr lang="en-US" dirty="0"/>
              <a:t>do not like earnings volatility.</a:t>
            </a:r>
          </a:p>
          <a:p>
            <a:pPr marL="565150" lvl="1" indent="-285750"/>
            <a:r>
              <a:rPr lang="en-US" dirty="0" smtClean="0"/>
              <a:t>Adversely </a:t>
            </a:r>
            <a:r>
              <a:rPr lang="en-US" dirty="0"/>
              <a:t>affecting </a:t>
            </a:r>
            <a:r>
              <a:rPr lang="en-US" dirty="0" smtClean="0"/>
              <a:t>profitability and stability as un-hedged currency moved can cost a company millions. 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Interest Rates:</a:t>
            </a:r>
            <a:endParaRPr lang="en-US" b="1" u="sng" dirty="0"/>
          </a:p>
          <a:p>
            <a:pPr marL="285750" indent="-285750"/>
            <a:r>
              <a:rPr lang="en-US" dirty="0" smtClean="0"/>
              <a:t>Appetite </a:t>
            </a:r>
            <a:r>
              <a:rPr lang="en-US" dirty="0"/>
              <a:t>for EUR and USD loans</a:t>
            </a:r>
          </a:p>
          <a:p>
            <a:pPr marL="285750" indent="-285750"/>
            <a:r>
              <a:rPr lang="en-US" dirty="0" smtClean="0"/>
              <a:t>Increased appetite for swaps rather than interest rate volatility products.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Inflation</a:t>
            </a:r>
            <a:r>
              <a:rPr lang="en-US" dirty="0" smtClean="0"/>
              <a:t>:</a:t>
            </a:r>
          </a:p>
          <a:p>
            <a:pPr marL="285750" indent="-285750"/>
            <a:r>
              <a:rPr lang="en-US" dirty="0" smtClean="0"/>
              <a:t>Inflation Exposures</a:t>
            </a:r>
          </a:p>
          <a:p>
            <a:pPr marL="0" indent="0">
              <a:buNone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469900" lvl="2" indent="0">
              <a:buNone/>
            </a:pPr>
            <a:endParaRPr lang="en-US" sz="1400" dirty="0"/>
          </a:p>
          <a:p>
            <a:pPr marL="469900" lvl="2" indent="0">
              <a:buNone/>
            </a:pPr>
            <a:endParaRPr lang="en-US" sz="14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35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85750" lvl="0" indent="-285750">
              <a:spcBef>
                <a:spcPts val="3000"/>
              </a:spcBef>
            </a:pPr>
            <a:r>
              <a:rPr lang="en-US" dirty="0"/>
              <a:t>CorporeX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267744" y="1772816"/>
            <a:ext cx="2952328" cy="14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39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6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0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30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3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5875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0447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5019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9591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/>
            <a:r>
              <a:rPr lang="en-US" sz="1200" b="1" u="sng" dirty="0" smtClean="0"/>
              <a:t>Balance Sheet Exposure</a:t>
            </a:r>
          </a:p>
          <a:p>
            <a:pPr marL="501650" lvl="2" indent="-271463"/>
            <a:r>
              <a:rPr lang="en-US" sz="1100" dirty="0" smtClean="0"/>
              <a:t>Per Company\Subsidiary</a:t>
            </a:r>
          </a:p>
          <a:p>
            <a:pPr marL="501650" lvl="2" indent="-271463"/>
            <a:r>
              <a:rPr lang="en-US" sz="1100" dirty="0" smtClean="0"/>
              <a:t>Various amounts display</a:t>
            </a:r>
          </a:p>
          <a:p>
            <a:pPr marL="501650" lvl="2" indent="-271463"/>
            <a:r>
              <a:rPr lang="en-US" sz="1100" dirty="0" smtClean="0"/>
              <a:t>Display exposure by:</a:t>
            </a:r>
          </a:p>
          <a:p>
            <a:pPr marL="731838" lvl="3" indent="-271463"/>
            <a:r>
              <a:rPr lang="en-US" sz="1000" dirty="0" smtClean="0"/>
              <a:t>Corporate currency</a:t>
            </a:r>
          </a:p>
          <a:p>
            <a:pPr marL="731838" lvl="3" indent="-271463"/>
            <a:r>
              <a:rPr lang="en-US" sz="1000" dirty="0" smtClean="0"/>
              <a:t>Subsidiary Currency</a:t>
            </a:r>
          </a:p>
          <a:p>
            <a:pPr marL="731838" lvl="3" indent="-271463"/>
            <a:r>
              <a:rPr lang="en-US" sz="1000" dirty="0" smtClean="0"/>
              <a:t>Exposure Currency</a:t>
            </a:r>
          </a:p>
          <a:p>
            <a:pPr marL="271463" lvl="1" indent="-271463"/>
            <a:endParaRPr lang="en-US" sz="1200" dirty="0" smtClean="0"/>
          </a:p>
          <a:p>
            <a:pPr marL="501650" lvl="2" indent="-271463"/>
            <a:endParaRPr lang="en-US" sz="11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759404" cy="1535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0520394" lon="1795666" rev="21299992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/>
          <a:stretch/>
        </p:blipFill>
        <p:spPr bwMode="auto">
          <a:xfrm>
            <a:off x="3995936" y="3429000"/>
            <a:ext cx="4709196" cy="2957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346381" lon="1533451" rev="214200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108200" y="4343400"/>
            <a:ext cx="29523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39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6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0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30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3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5875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0447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5019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9591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/>
            <a:r>
              <a:rPr lang="en-US" sz="1200" b="1" u="sng" dirty="0" smtClean="0"/>
              <a:t>Cash </a:t>
            </a:r>
            <a:r>
              <a:rPr lang="en-US" sz="1200" b="1" u="sng" dirty="0"/>
              <a:t>Flow Exposure</a:t>
            </a:r>
            <a:endParaRPr lang="en-US" sz="1200" dirty="0"/>
          </a:p>
          <a:p>
            <a:pPr marL="501650" lvl="2" indent="-271463"/>
            <a:r>
              <a:rPr lang="en-US" sz="1100" dirty="0"/>
              <a:t>Per Company\Subsidiary</a:t>
            </a:r>
          </a:p>
          <a:p>
            <a:pPr marL="501650" lvl="2" indent="-271463"/>
            <a:r>
              <a:rPr lang="en-US" sz="1100" dirty="0"/>
              <a:t>Various amounts display</a:t>
            </a:r>
          </a:p>
          <a:p>
            <a:pPr marL="501650" lvl="2" indent="-271463"/>
            <a:r>
              <a:rPr lang="en-US" sz="1100" dirty="0"/>
              <a:t>Display Exposure Summary by:</a:t>
            </a:r>
          </a:p>
          <a:p>
            <a:pPr marL="731838" lvl="3" indent="-271463"/>
            <a:r>
              <a:rPr lang="en-US" sz="1000" dirty="0"/>
              <a:t>Yearly</a:t>
            </a:r>
          </a:p>
          <a:p>
            <a:pPr marL="731838" lvl="3" indent="-271463"/>
            <a:r>
              <a:rPr lang="en-US" sz="1000" dirty="0"/>
              <a:t>Semi-</a:t>
            </a:r>
            <a:r>
              <a:rPr lang="en-US" sz="1000" dirty="0" err="1"/>
              <a:t>anualy</a:t>
            </a:r>
            <a:endParaRPr lang="en-US" sz="1000" dirty="0"/>
          </a:p>
          <a:p>
            <a:pPr marL="731838" lvl="3" indent="-271463"/>
            <a:r>
              <a:rPr lang="en-US" sz="1000" dirty="0"/>
              <a:t>Quarterly</a:t>
            </a:r>
          </a:p>
          <a:p>
            <a:pPr marL="731838" lvl="3" indent="-271463"/>
            <a:r>
              <a:rPr lang="en-US" sz="1000" dirty="0"/>
              <a:t>Monthly</a:t>
            </a:r>
          </a:p>
          <a:p>
            <a:pPr marL="731838" lvl="3" indent="-271463"/>
            <a:r>
              <a:rPr lang="en-US" sz="1000" dirty="0"/>
              <a:t>Weekly</a:t>
            </a:r>
          </a:p>
          <a:p>
            <a:pPr marL="731838" lvl="3" indent="-271463"/>
            <a:endParaRPr lang="en-US" sz="1000" dirty="0" smtClean="0"/>
          </a:p>
          <a:p>
            <a:pPr marL="271463" lvl="1" indent="-271463"/>
            <a:endParaRPr lang="en-US" sz="1200" dirty="0" smtClean="0"/>
          </a:p>
          <a:p>
            <a:pPr marL="501650" lvl="2" indent="-271463"/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0" y="3477333"/>
            <a:ext cx="298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Exposure Management views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CorporeX: Exposures </a:t>
            </a:r>
            <a:r>
              <a:rPr lang="en-US" dirty="0" smtClean="0"/>
              <a:t>vs. Hedge</a:t>
            </a:r>
            <a:endParaRPr lang="en-US" dirty="0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51520" y="1772816"/>
            <a:ext cx="33843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39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6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0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30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3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5875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0447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5019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9591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/>
            <a:r>
              <a:rPr lang="en-GB" sz="1200" dirty="0" smtClean="0"/>
              <a:t>Monitor </a:t>
            </a:r>
            <a:r>
              <a:rPr lang="en-GB" sz="1200" dirty="0"/>
              <a:t>and Track exposure in real </a:t>
            </a:r>
            <a:r>
              <a:rPr lang="en-GB" sz="1200" dirty="0" smtClean="0"/>
              <a:t>time</a:t>
            </a:r>
            <a:endParaRPr lang="en-GB" sz="1200" dirty="0"/>
          </a:p>
          <a:p>
            <a:pPr marL="271463" lvl="1" indent="-271463"/>
            <a:endParaRPr lang="en-US" sz="1200" dirty="0" smtClean="0"/>
          </a:p>
          <a:p>
            <a:pPr marL="271463" lvl="1" indent="-271463"/>
            <a:r>
              <a:rPr lang="en-US" sz="1200" dirty="0" smtClean="0"/>
              <a:t>Supported for </a:t>
            </a:r>
          </a:p>
          <a:p>
            <a:pPr marL="501650" lvl="2" indent="-271463"/>
            <a:r>
              <a:rPr lang="en-US" sz="1100" dirty="0" smtClean="0"/>
              <a:t>Balance </a:t>
            </a:r>
            <a:r>
              <a:rPr lang="en-US" sz="1100" dirty="0"/>
              <a:t>Sheet </a:t>
            </a:r>
            <a:endParaRPr lang="en-US" sz="1100" dirty="0" smtClean="0"/>
          </a:p>
          <a:p>
            <a:pPr marL="501650" lvl="2" indent="-271463"/>
            <a:r>
              <a:rPr lang="en-US" sz="1100" dirty="0" smtClean="0"/>
              <a:t>Cash Flow</a:t>
            </a:r>
            <a:endParaRPr lang="en-US" sz="11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553236" cy="3397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628800"/>
            <a:ext cx="4851573" cy="17668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346381" lon="1533451" rev="214200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32040" y="4005064"/>
            <a:ext cx="36014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39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6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0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30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3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5875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0447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5019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9591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/>
            <a:r>
              <a:rPr lang="en-US" sz="1200" dirty="0" smtClean="0"/>
              <a:t>Enables to view and analyze</a:t>
            </a:r>
            <a:endParaRPr lang="en-US" sz="1200" dirty="0"/>
          </a:p>
          <a:p>
            <a:pPr marL="501650" lvl="2" indent="-271463"/>
            <a:r>
              <a:rPr lang="en-US" sz="1100" dirty="0"/>
              <a:t>Net exposure </a:t>
            </a:r>
            <a:r>
              <a:rPr lang="en-US" sz="1100" dirty="0" smtClean="0"/>
              <a:t>per underlying</a:t>
            </a:r>
            <a:endParaRPr lang="en-US" sz="1100" dirty="0"/>
          </a:p>
          <a:p>
            <a:pPr marL="501650" lvl="2" indent="-271463"/>
            <a:r>
              <a:rPr lang="en-US" sz="1100" dirty="0"/>
              <a:t>Relevant hedge positions associated to each </a:t>
            </a:r>
            <a:r>
              <a:rPr lang="en-US" sz="1100" dirty="0" smtClean="0"/>
              <a:t>exposure</a:t>
            </a:r>
            <a:r>
              <a:rPr lang="en-US" sz="1100" dirty="0"/>
              <a:t>.</a:t>
            </a:r>
          </a:p>
          <a:p>
            <a:pPr marL="501650" lvl="2" indent="-271463"/>
            <a:r>
              <a:rPr lang="en-US" sz="1100" dirty="0"/>
              <a:t>Hedge Ratio (Hedge/Exposure)</a:t>
            </a:r>
          </a:p>
          <a:p>
            <a:pPr marL="271463" lvl="1" indent="-271463"/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Hedge P/L Report</a:t>
            </a:r>
            <a:endParaRPr lang="en-US" dirty="0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51520" y="1772816"/>
            <a:ext cx="33843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39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6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0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30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DA2"/>
              </a:buClr>
              <a:buFont typeface="Verdana" pitchFamily="34" charset="0"/>
              <a:buChar char="&gt;"/>
              <a:defRPr sz="13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5875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0447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5019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9591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/>
            <a:r>
              <a:rPr lang="en-US" sz="1200" dirty="0" smtClean="0"/>
              <a:t>Measures </a:t>
            </a:r>
            <a:r>
              <a:rPr lang="en-US" sz="1200" dirty="0"/>
              <a:t>the profit / loss of the company’s hedge position between two chosen dates.</a:t>
            </a:r>
          </a:p>
          <a:p>
            <a:pPr marL="271463" lvl="1" indent="-271463"/>
            <a:endParaRPr lang="en-US" sz="1200" dirty="0" smtClean="0"/>
          </a:p>
          <a:p>
            <a:pPr marL="271463" lvl="1" indent="-271463"/>
            <a:r>
              <a:rPr lang="en-US" sz="1200" dirty="0" smtClean="0"/>
              <a:t>Supported for </a:t>
            </a:r>
          </a:p>
          <a:p>
            <a:pPr marL="501650" lvl="2" indent="-271463"/>
            <a:r>
              <a:rPr lang="en-US" sz="1100" dirty="0" smtClean="0"/>
              <a:t>Balance </a:t>
            </a:r>
            <a:r>
              <a:rPr lang="en-US" sz="1100" dirty="0"/>
              <a:t>Sheet </a:t>
            </a:r>
            <a:endParaRPr lang="en-US" sz="1100" dirty="0" smtClean="0"/>
          </a:p>
          <a:p>
            <a:pPr marL="501650" lvl="2" indent="-271463"/>
            <a:r>
              <a:rPr lang="en-US" sz="1100" dirty="0" smtClean="0"/>
              <a:t>Cash Flow</a:t>
            </a:r>
            <a:endParaRPr lang="en-US" sz="1100" dirty="0"/>
          </a:p>
          <a:p>
            <a:pPr marL="271463" lvl="1" indent="-271463"/>
            <a:endParaRPr lang="en-US" sz="1200" dirty="0"/>
          </a:p>
          <a:p>
            <a:pPr marL="271463" lvl="1" indent="-271463"/>
            <a:r>
              <a:rPr lang="en-US" sz="1200" dirty="0" smtClean="0"/>
              <a:t>All numbers open a drill </a:t>
            </a:r>
            <a:r>
              <a:rPr lang="en-US" sz="1200" dirty="0"/>
              <a:t>down </a:t>
            </a:r>
            <a:r>
              <a:rPr lang="en-US" sz="1200" dirty="0" smtClean="0"/>
              <a:t>which allows to analyze the </a:t>
            </a:r>
            <a:r>
              <a:rPr lang="en-US" sz="1200" dirty="0"/>
              <a:t>underlying deals and market values.</a:t>
            </a:r>
          </a:p>
          <a:p>
            <a:pPr marL="271463" lvl="1" indent="-271463"/>
            <a:endParaRPr lang="en-US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5171959" cy="238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47" y="1552918"/>
            <a:ext cx="5212742" cy="2308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346381" lon="1533451" rev="214200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69" y="1778918"/>
            <a:ext cx="3378065" cy="2238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346381" lon="1533451" rev="214200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1356"/>
            <a:ext cx="3378065" cy="22016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6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>
              <a:spcBef>
                <a:spcPts val="3000"/>
              </a:spcBef>
            </a:pPr>
            <a:r>
              <a:rPr lang="en-US" dirty="0" smtClean="0"/>
              <a:t>Hedge Effectiveness 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1752600"/>
            <a:ext cx="393148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Link any Hedge (Forward, Risk Reversal, </a:t>
            </a:r>
            <a:r>
              <a:rPr lang="en-US" dirty="0" err="1" smtClean="0"/>
              <a:t>etc</a:t>
            </a:r>
            <a:r>
              <a:rPr lang="en-US" dirty="0" smtClean="0"/>
              <a:t>’) with an exposure and run a Hedge Effectiveness Report</a:t>
            </a:r>
          </a:p>
          <a:p>
            <a:pPr marL="469900" lvl="2" indent="0">
              <a:buNone/>
            </a:pPr>
            <a:endParaRPr lang="en-US" sz="1400" dirty="0" smtClean="0"/>
          </a:p>
          <a:p>
            <a:endParaRPr 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/>
          <a:stretch/>
        </p:blipFill>
        <p:spPr bwMode="auto">
          <a:xfrm>
            <a:off x="4080231" y="1593473"/>
            <a:ext cx="4900469" cy="295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/>
          <a:stretch/>
        </p:blipFill>
        <p:spPr bwMode="auto">
          <a:xfrm>
            <a:off x="4082935" y="2856020"/>
            <a:ext cx="4898403" cy="20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80" y="2817267"/>
            <a:ext cx="4897682" cy="31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35" y="2819425"/>
            <a:ext cx="4908665" cy="300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080110" y="2826792"/>
            <a:ext cx="4882915" cy="3253767"/>
            <a:chOff x="2128851" y="2646437"/>
            <a:chExt cx="4882915" cy="3253767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51" y="2646437"/>
              <a:ext cx="4882915" cy="3253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656" y="3168973"/>
              <a:ext cx="1662576" cy="51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50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173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544</Words>
  <Application>Microsoft Office PowerPoint</Application>
  <PresentationFormat>On-screen Show (4:3)</PresentationFormat>
  <Paragraphs>115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eValueX</vt:lpstr>
      <vt:lpstr>Presentation Agenda </vt:lpstr>
      <vt:lpstr>Products, Services and Awards at a glance </vt:lpstr>
      <vt:lpstr>A Few Existing Corporate Clients</vt:lpstr>
      <vt:lpstr>Zero Rate effects and Challenges</vt:lpstr>
      <vt:lpstr>CorporeX</vt:lpstr>
      <vt:lpstr>CorporeX: Exposures vs. Hedge</vt:lpstr>
      <vt:lpstr>Hedge P/L Report</vt:lpstr>
      <vt:lpstr>Hedge Effectiveness FX</vt:lpstr>
      <vt:lpstr>Hedge Effectiveness IR</vt:lpstr>
    </vt:vector>
  </TitlesOfParts>
  <Company>SuperDerivatives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Amihai Miron</dc:creator>
  <cp:lastModifiedBy>Lori Vardi</cp:lastModifiedBy>
  <cp:revision>157</cp:revision>
  <cp:lastPrinted>2012-01-25T14:57:52Z</cp:lastPrinted>
  <dcterms:created xsi:type="dcterms:W3CDTF">2011-10-27T13:33:40Z</dcterms:created>
  <dcterms:modified xsi:type="dcterms:W3CDTF">2013-05-27T16:54:58Z</dcterms:modified>
</cp:coreProperties>
</file>